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3" r:id="rId6"/>
    <p:sldId id="260" r:id="rId7"/>
    <p:sldId id="262" r:id="rId8"/>
    <p:sldId id="264" r:id="rId9"/>
    <p:sldId id="266" r:id="rId10"/>
    <p:sldId id="267" r:id="rId11"/>
    <p:sldId id="268" r:id="rId12"/>
    <p:sldId id="269" r:id="rId13"/>
    <p:sldId id="270" r:id="rId14"/>
    <p:sldId id="271" r:id="rId15"/>
    <p:sldId id="272" r:id="rId16"/>
    <p:sldId id="273" r:id="rId17"/>
    <p:sldId id="275" r:id="rId18"/>
    <p:sldId id="274"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438CB77-C681-4254-9F87-668E0EC87E24}" type="datetimeFigureOut">
              <a:rPr lang="en-IN" smtClean="0"/>
              <a:t>13-01-2023</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B649497-D6AD-4EFA-B8B2-B6849012469F}"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38CB77-C681-4254-9F87-668E0EC87E24}"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649497-D6AD-4EFA-B8B2-B6849012469F}"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38CB77-C681-4254-9F87-668E0EC87E24}"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649497-D6AD-4EFA-B8B2-B6849012469F}"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438CB77-C681-4254-9F87-668E0EC87E24}" type="datetimeFigureOut">
              <a:rPr lang="en-IN" smtClean="0"/>
              <a:t>13-01-2023</a:t>
            </a:fld>
            <a:endParaRPr lang="en-IN"/>
          </a:p>
        </p:txBody>
      </p:sp>
      <p:sp>
        <p:nvSpPr>
          <p:cNvPr id="9" name="Slide Number Placeholder 8"/>
          <p:cNvSpPr>
            <a:spLocks noGrp="1"/>
          </p:cNvSpPr>
          <p:nvPr>
            <p:ph type="sldNum" sz="quarter" idx="15"/>
          </p:nvPr>
        </p:nvSpPr>
        <p:spPr/>
        <p:txBody>
          <a:bodyPr rtlCol="0"/>
          <a:lstStyle/>
          <a:p>
            <a:fld id="{4B649497-D6AD-4EFA-B8B2-B6849012469F}" type="slidenum">
              <a:rPr lang="en-IN" smtClean="0"/>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438CB77-C681-4254-9F87-668E0EC87E24}" type="datetimeFigureOut">
              <a:rPr lang="en-IN" smtClean="0"/>
              <a:t>13-01-2023</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B649497-D6AD-4EFA-B8B2-B6849012469F}"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438CB77-C681-4254-9F87-668E0EC87E24}"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B649497-D6AD-4EFA-B8B2-B6849012469F}" type="slidenum">
              <a:rPr lang="en-IN" smtClean="0"/>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438CB77-C681-4254-9F87-668E0EC87E24}" type="datetimeFigureOut">
              <a:rPr lang="en-IN" smtClean="0"/>
              <a:t>13-01-2023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B649497-D6AD-4EFA-B8B2-B6849012469F}" type="slidenum">
              <a:rPr lang="en-IN" smtClean="0"/>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438CB77-C681-4254-9F87-668E0EC87E24}" type="datetimeFigureOut">
              <a:rPr lang="en-IN" smtClean="0"/>
              <a:t>13-01-2023</a:t>
            </a:fld>
            <a:endParaRPr lang="en-IN"/>
          </a:p>
        </p:txBody>
      </p:sp>
      <p:sp>
        <p:nvSpPr>
          <p:cNvPr id="7" name="Slide Number Placeholder 6"/>
          <p:cNvSpPr>
            <a:spLocks noGrp="1"/>
          </p:cNvSpPr>
          <p:nvPr>
            <p:ph type="sldNum" sz="quarter" idx="11"/>
          </p:nvPr>
        </p:nvSpPr>
        <p:spPr/>
        <p:txBody>
          <a:bodyPr rtlCol="0"/>
          <a:lstStyle/>
          <a:p>
            <a:fld id="{4B649497-D6AD-4EFA-B8B2-B6849012469F}" type="slidenum">
              <a:rPr lang="en-IN" smtClean="0"/>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8CB77-C681-4254-9F87-668E0EC87E24}" type="datetimeFigureOut">
              <a:rPr lang="en-IN" smtClean="0"/>
              <a:t>13-01-2023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B649497-D6AD-4EFA-B8B2-B6849012469F}"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438CB77-C681-4254-9F87-668E0EC87E24}" type="datetimeFigureOut">
              <a:rPr lang="en-IN" smtClean="0"/>
              <a:t>13-01-2023</a:t>
            </a:fld>
            <a:endParaRPr lang="en-IN"/>
          </a:p>
        </p:txBody>
      </p:sp>
      <p:sp>
        <p:nvSpPr>
          <p:cNvPr id="22" name="Slide Number Placeholder 21"/>
          <p:cNvSpPr>
            <a:spLocks noGrp="1"/>
          </p:cNvSpPr>
          <p:nvPr>
            <p:ph type="sldNum" sz="quarter" idx="15"/>
          </p:nvPr>
        </p:nvSpPr>
        <p:spPr/>
        <p:txBody>
          <a:bodyPr rtlCol="0"/>
          <a:lstStyle/>
          <a:p>
            <a:fld id="{4B649497-D6AD-4EFA-B8B2-B6849012469F}" type="slidenum">
              <a:rPr lang="en-IN" smtClean="0"/>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438CB77-C681-4254-9F87-668E0EC87E24}" type="datetimeFigureOut">
              <a:rPr lang="en-IN" smtClean="0"/>
              <a:t>13-01-2023</a:t>
            </a:fld>
            <a:endParaRPr lang="en-IN"/>
          </a:p>
        </p:txBody>
      </p:sp>
      <p:sp>
        <p:nvSpPr>
          <p:cNvPr id="18" name="Slide Number Placeholder 17"/>
          <p:cNvSpPr>
            <a:spLocks noGrp="1"/>
          </p:cNvSpPr>
          <p:nvPr>
            <p:ph type="sldNum" sz="quarter" idx="11"/>
          </p:nvPr>
        </p:nvSpPr>
        <p:spPr/>
        <p:txBody>
          <a:bodyPr rtlCol="0"/>
          <a:lstStyle/>
          <a:p>
            <a:fld id="{4B649497-D6AD-4EFA-B8B2-B6849012469F}" type="slidenum">
              <a:rPr lang="en-IN" smtClean="0"/>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438CB77-C681-4254-9F87-668E0EC87E24}" type="datetimeFigureOut">
              <a:rPr lang="en-IN" smtClean="0"/>
              <a:t>13-01-2023</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B649497-D6AD-4EFA-B8B2-B6849012469F}"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Introduction to Human </a:t>
            </a:r>
            <a:r>
              <a:rPr lang="en-US" b="1" dirty="0"/>
              <a:t>R</a:t>
            </a:r>
            <a:r>
              <a:rPr lang="en-US" b="1" dirty="0" smtClean="0"/>
              <a:t>esource Management</a:t>
            </a:r>
            <a:endParaRPr lang="en-IN" b="1" dirty="0"/>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823548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74638"/>
            <a:ext cx="5256584" cy="850106"/>
          </a:xfrm>
        </p:spPr>
        <p:txBody>
          <a:bodyPr>
            <a:normAutofit/>
          </a:bodyPr>
          <a:lstStyle/>
          <a:p>
            <a:pPr algn="ctr"/>
            <a:r>
              <a:rPr lang="en-US" sz="2800" b="1" dirty="0" smtClean="0"/>
              <a:t>Job Analysis</a:t>
            </a:r>
            <a:endParaRPr lang="en-IN" sz="2800" b="1" dirty="0"/>
          </a:p>
        </p:txBody>
      </p:sp>
      <p:sp>
        <p:nvSpPr>
          <p:cNvPr id="3" name="Content Placeholder 2"/>
          <p:cNvSpPr>
            <a:spLocks noGrp="1"/>
          </p:cNvSpPr>
          <p:nvPr>
            <p:ph sz="quarter" idx="1"/>
          </p:nvPr>
        </p:nvSpPr>
        <p:spPr/>
        <p:txBody>
          <a:bodyPr>
            <a:normAutofit/>
          </a:bodyPr>
          <a:lstStyle/>
          <a:p>
            <a:r>
              <a:rPr lang="en-US" sz="2000" dirty="0" err="1" smtClean="0"/>
              <a:t>Acc</a:t>
            </a:r>
            <a:r>
              <a:rPr lang="en-US" sz="2000" dirty="0" smtClean="0"/>
              <a:t> to Edwin </a:t>
            </a:r>
            <a:r>
              <a:rPr lang="en-US" sz="2000" dirty="0" err="1" smtClean="0"/>
              <a:t>Flippo</a:t>
            </a:r>
            <a:r>
              <a:rPr lang="en-US" sz="2000" dirty="0" smtClean="0"/>
              <a:t> – job analysis is the process of studying and collecting information relating to the operations  and responsibilities of a specific job. The immediate product of job analysis is job description and job specification.</a:t>
            </a:r>
          </a:p>
          <a:p>
            <a:pPr marL="0" indent="0">
              <a:buNone/>
            </a:pPr>
            <a:endParaRPr lang="en-US" sz="2000" b="1" dirty="0" smtClean="0"/>
          </a:p>
          <a:p>
            <a:pPr marL="0" indent="0">
              <a:buNone/>
            </a:pPr>
            <a:r>
              <a:rPr lang="en-US" sz="2000" b="1" dirty="0" smtClean="0"/>
              <a:t>Process </a:t>
            </a:r>
          </a:p>
          <a:p>
            <a:pPr>
              <a:buFont typeface="Wingdings" pitchFamily="2" charset="2"/>
              <a:buChar char="Ø"/>
            </a:pPr>
            <a:r>
              <a:rPr lang="en-US" sz="2000" dirty="0" smtClean="0"/>
              <a:t>Defining objectives</a:t>
            </a:r>
          </a:p>
          <a:p>
            <a:pPr>
              <a:buFont typeface="Wingdings" pitchFamily="2" charset="2"/>
              <a:buChar char="Ø"/>
            </a:pPr>
            <a:r>
              <a:rPr lang="en-US" sz="2000" dirty="0" smtClean="0"/>
              <a:t>Preparing job analysis</a:t>
            </a:r>
          </a:p>
          <a:p>
            <a:pPr>
              <a:buFont typeface="Wingdings" pitchFamily="2" charset="2"/>
              <a:buChar char="Ø"/>
            </a:pPr>
            <a:r>
              <a:rPr lang="en-US" sz="2000" dirty="0" smtClean="0"/>
              <a:t>Performing job analysis</a:t>
            </a:r>
          </a:p>
          <a:p>
            <a:pPr>
              <a:buFont typeface="Wingdings" pitchFamily="2" charset="2"/>
              <a:buChar char="Ø"/>
            </a:pPr>
            <a:r>
              <a:rPr lang="en-US" sz="2000" dirty="0" smtClean="0"/>
              <a:t>Designing job description and job specification</a:t>
            </a:r>
          </a:p>
          <a:p>
            <a:pPr>
              <a:buFont typeface="Wingdings" pitchFamily="2" charset="2"/>
              <a:buChar char="Ø"/>
            </a:pPr>
            <a:r>
              <a:rPr lang="en-US" sz="2000" dirty="0" smtClean="0"/>
              <a:t>Controlling job description and job specification</a:t>
            </a:r>
          </a:p>
        </p:txBody>
      </p:sp>
    </p:spTree>
    <p:extLst>
      <p:ext uri="{BB962C8B-B14F-4D97-AF65-F5344CB8AC3E}">
        <p14:creationId xmlns:p14="http://schemas.microsoft.com/office/powerpoint/2010/main" val="3755175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analysis - two products:</a:t>
            </a:r>
            <a:endParaRPr lang="en-IN" dirty="0"/>
          </a:p>
        </p:txBody>
      </p:sp>
      <p:sp>
        <p:nvSpPr>
          <p:cNvPr id="3" name="Content Placeholder 2"/>
          <p:cNvSpPr>
            <a:spLocks noGrp="1"/>
          </p:cNvSpPr>
          <p:nvPr>
            <p:ph sz="quarter" idx="1"/>
          </p:nvPr>
        </p:nvSpPr>
        <p:spPr/>
        <p:txBody>
          <a:bodyPr>
            <a:normAutofit/>
          </a:bodyPr>
          <a:lstStyle/>
          <a:p>
            <a:pPr marL="0" indent="0">
              <a:buNone/>
            </a:pPr>
            <a:r>
              <a:rPr lang="en-US" b="1" dirty="0" smtClean="0"/>
              <a:t>Job description</a:t>
            </a:r>
          </a:p>
          <a:p>
            <a:r>
              <a:rPr lang="en-US" dirty="0" smtClean="0"/>
              <a:t>Job title</a:t>
            </a:r>
          </a:p>
          <a:p>
            <a:r>
              <a:rPr lang="en-US" dirty="0" smtClean="0"/>
              <a:t>Job location</a:t>
            </a:r>
          </a:p>
          <a:p>
            <a:r>
              <a:rPr lang="en-US" dirty="0" smtClean="0"/>
              <a:t>Job summary</a:t>
            </a:r>
          </a:p>
          <a:p>
            <a:r>
              <a:rPr lang="en-US" dirty="0" smtClean="0"/>
              <a:t>Reporting to</a:t>
            </a:r>
          </a:p>
          <a:p>
            <a:r>
              <a:rPr lang="en-US" dirty="0" smtClean="0"/>
              <a:t>Working condition</a:t>
            </a:r>
          </a:p>
          <a:p>
            <a:r>
              <a:rPr lang="en-US" dirty="0" smtClean="0"/>
              <a:t>Job duties</a:t>
            </a:r>
          </a:p>
          <a:p>
            <a:r>
              <a:rPr lang="en-US" dirty="0"/>
              <a:t>H</a:t>
            </a:r>
            <a:r>
              <a:rPr lang="en-US" dirty="0" smtClean="0"/>
              <a:t>azards</a:t>
            </a:r>
          </a:p>
          <a:p>
            <a:endParaRPr lang="en-IN" dirty="0"/>
          </a:p>
        </p:txBody>
      </p:sp>
      <p:sp>
        <p:nvSpPr>
          <p:cNvPr id="4" name="Content Placeholder 3"/>
          <p:cNvSpPr>
            <a:spLocks noGrp="1"/>
          </p:cNvSpPr>
          <p:nvPr>
            <p:ph sz="quarter" idx="2"/>
          </p:nvPr>
        </p:nvSpPr>
        <p:spPr/>
        <p:txBody>
          <a:bodyPr>
            <a:normAutofit/>
          </a:bodyPr>
          <a:lstStyle/>
          <a:p>
            <a:pPr marL="0" indent="0">
              <a:buNone/>
            </a:pPr>
            <a:r>
              <a:rPr lang="en-US" b="1" dirty="0" smtClean="0"/>
              <a:t>Job specification</a:t>
            </a:r>
          </a:p>
          <a:p>
            <a:r>
              <a:rPr lang="en-US" dirty="0" smtClean="0"/>
              <a:t>Qualification</a:t>
            </a:r>
          </a:p>
          <a:p>
            <a:r>
              <a:rPr lang="en-US" dirty="0" smtClean="0"/>
              <a:t>Experience</a:t>
            </a:r>
          </a:p>
          <a:p>
            <a:r>
              <a:rPr lang="en-US" dirty="0" smtClean="0"/>
              <a:t>Training</a:t>
            </a:r>
          </a:p>
          <a:p>
            <a:r>
              <a:rPr lang="en-US" dirty="0" smtClean="0"/>
              <a:t>Skills</a:t>
            </a:r>
          </a:p>
          <a:p>
            <a:r>
              <a:rPr lang="en-US" dirty="0" smtClean="0"/>
              <a:t>Responsibilities</a:t>
            </a:r>
          </a:p>
          <a:p>
            <a:r>
              <a:rPr lang="en-US" dirty="0" smtClean="0"/>
              <a:t>Emotional characteristics</a:t>
            </a:r>
          </a:p>
          <a:p>
            <a:r>
              <a:rPr lang="en-US" dirty="0" smtClean="0"/>
              <a:t>Sensory demands</a:t>
            </a:r>
          </a:p>
          <a:p>
            <a:pPr marL="0" indent="0">
              <a:buNone/>
            </a:pPr>
            <a:endParaRPr lang="en-IN" dirty="0"/>
          </a:p>
        </p:txBody>
      </p:sp>
    </p:spTree>
    <p:extLst>
      <p:ext uri="{BB962C8B-B14F-4D97-AF65-F5344CB8AC3E}">
        <p14:creationId xmlns:p14="http://schemas.microsoft.com/office/powerpoint/2010/main" val="5021720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job analysis</a:t>
            </a:r>
            <a:endParaRPr lang="en-IN" dirty="0"/>
          </a:p>
        </p:txBody>
      </p:sp>
      <p:sp>
        <p:nvSpPr>
          <p:cNvPr id="3" name="Content Placeholder 2"/>
          <p:cNvSpPr>
            <a:spLocks noGrp="1"/>
          </p:cNvSpPr>
          <p:nvPr>
            <p:ph sz="quarter" idx="1"/>
          </p:nvPr>
        </p:nvSpPr>
        <p:spPr/>
        <p:txBody>
          <a:bodyPr/>
          <a:lstStyle/>
          <a:p>
            <a:r>
              <a:rPr lang="en-US" dirty="0" smtClean="0"/>
              <a:t>Recruitment and selection</a:t>
            </a:r>
          </a:p>
          <a:p>
            <a:r>
              <a:rPr lang="en-US" dirty="0" smtClean="0"/>
              <a:t>Performance analysis</a:t>
            </a:r>
          </a:p>
          <a:p>
            <a:r>
              <a:rPr lang="en-US" dirty="0" smtClean="0"/>
              <a:t>Training and development</a:t>
            </a:r>
          </a:p>
          <a:p>
            <a:r>
              <a:rPr lang="en-US" dirty="0" smtClean="0"/>
              <a:t>Compensation management</a:t>
            </a:r>
          </a:p>
          <a:p>
            <a:r>
              <a:rPr lang="en-US" dirty="0" smtClean="0"/>
              <a:t>Job designing and redesigning</a:t>
            </a:r>
          </a:p>
          <a:p>
            <a:endParaRPr lang="en-IN" dirty="0"/>
          </a:p>
        </p:txBody>
      </p:sp>
    </p:spTree>
    <p:extLst>
      <p:ext uri="{BB962C8B-B14F-4D97-AF65-F5344CB8AC3E}">
        <p14:creationId xmlns:p14="http://schemas.microsoft.com/office/powerpoint/2010/main" val="1196260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16632"/>
            <a:ext cx="5544616" cy="720080"/>
          </a:xfrm>
        </p:spPr>
        <p:txBody>
          <a:bodyPr/>
          <a:lstStyle/>
          <a:p>
            <a:pPr algn="ctr"/>
            <a:r>
              <a:rPr lang="en-US" b="1" dirty="0" smtClean="0"/>
              <a:t>Job design</a:t>
            </a:r>
            <a:endParaRPr lang="en-IN" b="1" dirty="0"/>
          </a:p>
        </p:txBody>
      </p:sp>
      <p:sp>
        <p:nvSpPr>
          <p:cNvPr id="3" name="Content Placeholder 2"/>
          <p:cNvSpPr>
            <a:spLocks noGrp="1"/>
          </p:cNvSpPr>
          <p:nvPr>
            <p:ph sz="quarter" idx="1"/>
          </p:nvPr>
        </p:nvSpPr>
        <p:spPr>
          <a:xfrm>
            <a:off x="467544" y="1052736"/>
            <a:ext cx="8219256" cy="5328592"/>
          </a:xfrm>
        </p:spPr>
        <p:txBody>
          <a:bodyPr>
            <a:normAutofit/>
          </a:bodyPr>
          <a:lstStyle/>
          <a:p>
            <a:endParaRPr lang="en-IN" sz="2400" dirty="0" smtClean="0"/>
          </a:p>
          <a:p>
            <a:r>
              <a:rPr lang="en-IN" sz="2200" dirty="0" smtClean="0">
                <a:latin typeface="Cambria" pitchFamily="18" charset="0"/>
              </a:rPr>
              <a:t>Job </a:t>
            </a:r>
            <a:r>
              <a:rPr lang="en-IN" sz="2200" dirty="0">
                <a:latin typeface="Cambria" pitchFamily="18" charset="0"/>
              </a:rPr>
              <a:t>design follows job analysis. </a:t>
            </a:r>
            <a:r>
              <a:rPr lang="en-IN" sz="2200" dirty="0" smtClean="0">
                <a:latin typeface="Cambria" pitchFamily="18" charset="0"/>
              </a:rPr>
              <a:t>It </a:t>
            </a:r>
            <a:r>
              <a:rPr lang="en-IN" sz="2200" dirty="0">
                <a:latin typeface="Cambria" pitchFamily="18" charset="0"/>
              </a:rPr>
              <a:t>is the next step after job analysis</a:t>
            </a:r>
            <a:r>
              <a:rPr lang="en-IN" sz="2200" dirty="0" smtClean="0">
                <a:latin typeface="Cambria" pitchFamily="18" charset="0"/>
              </a:rPr>
              <a:t>.</a:t>
            </a:r>
          </a:p>
          <a:p>
            <a:r>
              <a:rPr lang="en-IN" sz="2200" dirty="0">
                <a:latin typeface="Cambria" pitchFamily="18" charset="0"/>
              </a:rPr>
              <a:t>Job design is the logical sequence of the process of job analysis and involves conscious efforts to organize tasks, duties and responsibilities into a unit of work so as to business objectives.</a:t>
            </a:r>
            <a:endParaRPr lang="en-IN" sz="2200" dirty="0" smtClean="0">
              <a:latin typeface="Cambria" pitchFamily="18" charset="0"/>
            </a:endParaRPr>
          </a:p>
          <a:p>
            <a:r>
              <a:rPr lang="en-IN" sz="2200" dirty="0">
                <a:latin typeface="Cambria" pitchFamily="18" charset="0"/>
              </a:rPr>
              <a:t>It aims at outlining and organising tasks, duties and responsibilities into a single unit of work for the achievement of certain objectives. </a:t>
            </a:r>
            <a:endParaRPr lang="en-IN" sz="2200" dirty="0" smtClean="0">
              <a:latin typeface="Cambria" pitchFamily="18" charset="0"/>
            </a:endParaRPr>
          </a:p>
          <a:p>
            <a:r>
              <a:rPr lang="en-IN" sz="2200" dirty="0">
                <a:latin typeface="Cambria" pitchFamily="18" charset="0"/>
              </a:rPr>
              <a:t>In simpler terms it refers to </a:t>
            </a:r>
            <a:r>
              <a:rPr lang="en-IN" sz="2200" dirty="0" smtClean="0">
                <a:latin typeface="Cambria" pitchFamily="18" charset="0"/>
              </a:rPr>
              <a:t>what</a:t>
            </a:r>
            <a:r>
              <a:rPr lang="en-IN" sz="2200" dirty="0">
                <a:latin typeface="Cambria" pitchFamily="18" charset="0"/>
              </a:rPr>
              <a:t>, how much, how many and the order of the tasks for a </a:t>
            </a:r>
            <a:r>
              <a:rPr lang="en-IN" sz="2200" dirty="0" smtClean="0">
                <a:latin typeface="Cambria" pitchFamily="18" charset="0"/>
              </a:rPr>
              <a:t>job.</a:t>
            </a:r>
          </a:p>
          <a:p>
            <a:r>
              <a:rPr lang="en-IN" sz="2200" dirty="0" smtClean="0">
                <a:latin typeface="Cambria" pitchFamily="18" charset="0"/>
              </a:rPr>
              <a:t>Also it involves </a:t>
            </a:r>
            <a:r>
              <a:rPr lang="en-IN" sz="2200" dirty="0">
                <a:latin typeface="Cambria" pitchFamily="18" charset="0"/>
              </a:rPr>
              <a:t>integrating job responsibilities or content and certain qualifications that are required to perform the same</a:t>
            </a:r>
            <a:r>
              <a:rPr lang="en-IN" sz="2200" dirty="0" smtClean="0">
                <a:latin typeface="Cambria" pitchFamily="18" charset="0"/>
              </a:rPr>
              <a:t>.</a:t>
            </a:r>
          </a:p>
          <a:p>
            <a:pPr marL="0" indent="0">
              <a:buNone/>
            </a:pPr>
            <a:r>
              <a:rPr lang="en-IN" sz="2200" dirty="0" smtClean="0">
                <a:latin typeface="Cambria" pitchFamily="18" charset="0"/>
              </a:rPr>
              <a:t> </a:t>
            </a:r>
            <a:endParaRPr lang="en-IN" sz="2200" dirty="0">
              <a:latin typeface="Cambria" pitchFamily="18" charset="0"/>
            </a:endParaRPr>
          </a:p>
          <a:p>
            <a:endParaRPr lang="en-IN" dirty="0"/>
          </a:p>
        </p:txBody>
      </p:sp>
    </p:spTree>
    <p:extLst>
      <p:ext uri="{BB962C8B-B14F-4D97-AF65-F5344CB8AC3E}">
        <p14:creationId xmlns:p14="http://schemas.microsoft.com/office/powerpoint/2010/main" val="2008135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0"/>
            <a:ext cx="3672408" cy="548680"/>
          </a:xfrm>
        </p:spPr>
        <p:txBody>
          <a:bodyPr>
            <a:normAutofit/>
          </a:bodyPr>
          <a:lstStyle/>
          <a:p>
            <a:pPr algn="ctr"/>
            <a:r>
              <a:rPr lang="en-US" b="1" dirty="0" smtClean="0"/>
              <a:t>approaches</a:t>
            </a:r>
            <a:endParaRPr lang="en-IN" b="1" dirty="0"/>
          </a:p>
        </p:txBody>
      </p:sp>
      <p:sp>
        <p:nvSpPr>
          <p:cNvPr id="3" name="Content Placeholder 2"/>
          <p:cNvSpPr>
            <a:spLocks noGrp="1"/>
          </p:cNvSpPr>
          <p:nvPr>
            <p:ph sz="quarter" idx="1"/>
          </p:nvPr>
        </p:nvSpPr>
        <p:spPr>
          <a:xfrm>
            <a:off x="251520" y="476672"/>
            <a:ext cx="8280920" cy="6069288"/>
          </a:xfrm>
        </p:spPr>
        <p:txBody>
          <a:bodyPr>
            <a:normAutofit fontScale="25000" lnSpcReduction="20000"/>
          </a:bodyPr>
          <a:lstStyle/>
          <a:p>
            <a:pPr marL="0" indent="0">
              <a:lnSpc>
                <a:spcPct val="160000"/>
              </a:lnSpc>
              <a:buNone/>
            </a:pPr>
            <a:r>
              <a:rPr lang="en-IN" sz="8000" dirty="0" smtClean="0">
                <a:latin typeface="Cambria" pitchFamily="18" charset="0"/>
                <a:cs typeface="Times New Roman" pitchFamily="18" charset="0"/>
              </a:rPr>
              <a:t>There </a:t>
            </a:r>
            <a:r>
              <a:rPr lang="en-IN" sz="8000" dirty="0">
                <a:latin typeface="Cambria" pitchFamily="18" charset="0"/>
                <a:cs typeface="Times New Roman" pitchFamily="18" charset="0"/>
              </a:rPr>
              <a:t>are various methods in which job design can be carried out</a:t>
            </a:r>
            <a:r>
              <a:rPr lang="en-IN" sz="8000" dirty="0" smtClean="0">
                <a:latin typeface="Cambria" pitchFamily="18" charset="0"/>
                <a:cs typeface="Times New Roman" pitchFamily="18" charset="0"/>
              </a:rPr>
              <a:t>.</a:t>
            </a:r>
          </a:p>
          <a:p>
            <a:pPr marL="457200" indent="-457200">
              <a:lnSpc>
                <a:spcPct val="160000"/>
              </a:lnSpc>
              <a:buAutoNum type="arabicPeriod"/>
            </a:pPr>
            <a:r>
              <a:rPr lang="en-IN" sz="8000" b="1" dirty="0" smtClean="0">
                <a:latin typeface="Cambria" pitchFamily="18" charset="0"/>
                <a:cs typeface="Times New Roman" pitchFamily="18" charset="0"/>
              </a:rPr>
              <a:t>Job Rotation: </a:t>
            </a:r>
            <a:r>
              <a:rPr lang="en-IN" sz="8000" b="1" dirty="0">
                <a:latin typeface="Cambria" pitchFamily="18" charset="0"/>
                <a:cs typeface="Times New Roman" pitchFamily="18" charset="0"/>
              </a:rPr>
              <a:t>I</a:t>
            </a:r>
            <a:r>
              <a:rPr lang="en-IN" sz="8000" b="1" dirty="0" smtClean="0">
                <a:latin typeface="Cambria" pitchFamily="18" charset="0"/>
                <a:cs typeface="Times New Roman" pitchFamily="18" charset="0"/>
              </a:rPr>
              <a:t>t </a:t>
            </a:r>
            <a:r>
              <a:rPr lang="en-IN" sz="8000" dirty="0" smtClean="0">
                <a:latin typeface="Cambria" pitchFamily="18" charset="0"/>
                <a:cs typeface="Times New Roman" pitchFamily="18" charset="0"/>
              </a:rPr>
              <a:t>involves </a:t>
            </a:r>
            <a:r>
              <a:rPr lang="en-IN" sz="8000" dirty="0">
                <a:latin typeface="Cambria" pitchFamily="18" charset="0"/>
                <a:cs typeface="Times New Roman" pitchFamily="18" charset="0"/>
              </a:rPr>
              <a:t>shifting a person from one job to another, so that he is able to understand and learn what each job involves</a:t>
            </a:r>
            <a:r>
              <a:rPr lang="en-IN" sz="8000" dirty="0" smtClean="0">
                <a:latin typeface="Cambria" pitchFamily="18" charset="0"/>
                <a:cs typeface="Times New Roman" pitchFamily="18" charset="0"/>
              </a:rPr>
              <a:t>.</a:t>
            </a:r>
            <a:endParaRPr lang="en-IN" sz="8000" b="1" dirty="0">
              <a:latin typeface="Cambria" pitchFamily="18" charset="0"/>
              <a:cs typeface="Times New Roman" pitchFamily="18" charset="0"/>
            </a:endParaRPr>
          </a:p>
          <a:p>
            <a:pPr marL="0" indent="0">
              <a:lnSpc>
                <a:spcPct val="160000"/>
              </a:lnSpc>
              <a:buNone/>
            </a:pPr>
            <a:r>
              <a:rPr lang="en-IN" sz="8000" b="1" dirty="0">
                <a:latin typeface="Cambria" pitchFamily="18" charset="0"/>
                <a:cs typeface="Times New Roman" pitchFamily="18" charset="0"/>
              </a:rPr>
              <a:t>Advantages of Job Rotation</a:t>
            </a:r>
            <a:r>
              <a:rPr lang="en-IN" sz="8000" dirty="0" smtClean="0">
                <a:latin typeface="Cambria" pitchFamily="18" charset="0"/>
                <a:cs typeface="Times New Roman" pitchFamily="18" charset="0"/>
              </a:rPr>
              <a:t>:</a:t>
            </a:r>
          </a:p>
          <a:p>
            <a:pPr>
              <a:lnSpc>
                <a:spcPct val="160000"/>
              </a:lnSpc>
            </a:pPr>
            <a:r>
              <a:rPr lang="en-IN" sz="8000" dirty="0">
                <a:latin typeface="Cambria" pitchFamily="18" charset="0"/>
                <a:cs typeface="Times New Roman" pitchFamily="18" charset="0"/>
              </a:rPr>
              <a:t>Avoid Monopoly:</a:t>
            </a:r>
          </a:p>
          <a:p>
            <a:pPr>
              <a:lnSpc>
                <a:spcPct val="160000"/>
              </a:lnSpc>
            </a:pPr>
            <a:r>
              <a:rPr lang="en-IN" sz="8000" dirty="0">
                <a:latin typeface="Cambria" pitchFamily="18" charset="0"/>
                <a:cs typeface="Times New Roman" pitchFamily="18" charset="0"/>
              </a:rPr>
              <a:t>Provides an Opportunity to Broaden One’s Knowledge</a:t>
            </a:r>
          </a:p>
          <a:p>
            <a:pPr>
              <a:lnSpc>
                <a:spcPct val="160000"/>
              </a:lnSpc>
            </a:pPr>
            <a:r>
              <a:rPr lang="en-IN" sz="8000" dirty="0">
                <a:latin typeface="Cambria" pitchFamily="18" charset="0"/>
                <a:cs typeface="Times New Roman" pitchFamily="18" charset="0"/>
              </a:rPr>
              <a:t>Avoiding Fraudulent </a:t>
            </a:r>
            <a:r>
              <a:rPr lang="en-IN" sz="8000" dirty="0" smtClean="0">
                <a:latin typeface="Cambria" pitchFamily="18" charset="0"/>
                <a:cs typeface="Times New Roman" pitchFamily="18" charset="0"/>
              </a:rPr>
              <a:t>Practice</a:t>
            </a:r>
            <a:endParaRPr lang="en-IN" sz="8000" dirty="0">
              <a:latin typeface="Cambria" pitchFamily="18" charset="0"/>
              <a:cs typeface="Times New Roman" pitchFamily="18" charset="0"/>
            </a:endParaRPr>
          </a:p>
          <a:p>
            <a:pPr marL="0" indent="0" fontAlgn="base">
              <a:lnSpc>
                <a:spcPct val="160000"/>
              </a:lnSpc>
              <a:buNone/>
            </a:pPr>
            <a:r>
              <a:rPr lang="en-IN" sz="8000" b="1" dirty="0">
                <a:latin typeface="Cambria" pitchFamily="18" charset="0"/>
                <a:cs typeface="Times New Roman" pitchFamily="18" charset="0"/>
              </a:rPr>
              <a:t>Disadvantages of Job Rotation</a:t>
            </a:r>
            <a:r>
              <a:rPr lang="en-IN" sz="8000" b="1" dirty="0" smtClean="0">
                <a:latin typeface="Cambria" pitchFamily="18" charset="0"/>
                <a:cs typeface="Times New Roman" pitchFamily="18" charset="0"/>
              </a:rPr>
              <a:t>:</a:t>
            </a:r>
          </a:p>
          <a:p>
            <a:pPr fontAlgn="base">
              <a:lnSpc>
                <a:spcPct val="160000"/>
              </a:lnSpc>
            </a:pPr>
            <a:r>
              <a:rPr lang="en-IN" sz="8000" dirty="0" smtClean="0">
                <a:latin typeface="Cambria" pitchFamily="18" charset="0"/>
                <a:cs typeface="Times New Roman" pitchFamily="18" charset="0"/>
              </a:rPr>
              <a:t>Frequent Interruption</a:t>
            </a:r>
          </a:p>
          <a:p>
            <a:pPr fontAlgn="base">
              <a:lnSpc>
                <a:spcPct val="160000"/>
              </a:lnSpc>
            </a:pPr>
            <a:r>
              <a:rPr lang="en-IN" sz="8000" dirty="0" smtClean="0">
                <a:latin typeface="Cambria" pitchFamily="18" charset="0"/>
                <a:cs typeface="Times New Roman" pitchFamily="18" charset="0"/>
              </a:rPr>
              <a:t>Reduces </a:t>
            </a:r>
            <a:r>
              <a:rPr lang="en-IN" sz="8000" dirty="0">
                <a:latin typeface="Cambria" pitchFamily="18" charset="0"/>
                <a:cs typeface="Times New Roman" pitchFamily="18" charset="0"/>
              </a:rPr>
              <a:t>Uniformity in </a:t>
            </a:r>
            <a:r>
              <a:rPr lang="en-IN" sz="8000" dirty="0" smtClean="0">
                <a:latin typeface="Cambria" pitchFamily="18" charset="0"/>
                <a:cs typeface="Times New Roman" pitchFamily="18" charset="0"/>
              </a:rPr>
              <a:t>Quality</a:t>
            </a:r>
            <a:endParaRPr lang="en-IN" sz="8000" dirty="0">
              <a:latin typeface="Cambria" pitchFamily="18" charset="0"/>
              <a:cs typeface="Times New Roman" pitchFamily="18" charset="0"/>
            </a:endParaRPr>
          </a:p>
          <a:p>
            <a:pPr fontAlgn="base">
              <a:lnSpc>
                <a:spcPct val="160000"/>
              </a:lnSpc>
            </a:pPr>
            <a:r>
              <a:rPr lang="en-IN" sz="8000" dirty="0">
                <a:latin typeface="Cambria" pitchFamily="18" charset="0"/>
                <a:cs typeface="Times New Roman" pitchFamily="18" charset="0"/>
              </a:rPr>
              <a:t>Misunderstanding with the Union </a:t>
            </a:r>
            <a:r>
              <a:rPr lang="en-IN" sz="8000" dirty="0" smtClean="0">
                <a:latin typeface="Cambria" pitchFamily="18" charset="0"/>
                <a:cs typeface="Times New Roman" pitchFamily="18" charset="0"/>
              </a:rPr>
              <a:t>Member</a:t>
            </a:r>
            <a:endParaRPr lang="en-IN" sz="8000" dirty="0">
              <a:latin typeface="Cambria" pitchFamily="18" charset="0"/>
              <a:cs typeface="Times New Roman" pitchFamily="18" charset="0"/>
            </a:endParaRPr>
          </a:p>
          <a:p>
            <a:pPr marL="457200" indent="-457200" fontAlgn="base">
              <a:buAutoNum type="alphaLcParenBoth"/>
            </a:pPr>
            <a:endParaRPr lang="en-IN" sz="2000" dirty="0"/>
          </a:p>
        </p:txBody>
      </p:sp>
    </p:spTree>
    <p:extLst>
      <p:ext uri="{BB962C8B-B14F-4D97-AF65-F5344CB8AC3E}">
        <p14:creationId xmlns:p14="http://schemas.microsoft.com/office/powerpoint/2010/main" val="4069864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9" y="188640"/>
            <a:ext cx="8280920" cy="6186309"/>
          </a:xfrm>
          <a:prstGeom prst="rect">
            <a:avLst/>
          </a:prstGeom>
        </p:spPr>
        <p:txBody>
          <a:bodyPr wrap="square">
            <a:spAutoFit/>
          </a:bodyPr>
          <a:lstStyle/>
          <a:p>
            <a:pPr fontAlgn="base"/>
            <a:endParaRPr lang="en-IN" b="1" dirty="0" smtClean="0"/>
          </a:p>
          <a:p>
            <a:pPr fontAlgn="base">
              <a:lnSpc>
                <a:spcPct val="150000"/>
              </a:lnSpc>
            </a:pPr>
            <a:r>
              <a:rPr lang="en-IN" b="1" dirty="0" smtClean="0"/>
              <a:t>2</a:t>
            </a:r>
            <a:r>
              <a:rPr lang="en-IN" b="1" dirty="0"/>
              <a:t>. </a:t>
            </a:r>
            <a:r>
              <a:rPr lang="en-IN" sz="2000" b="1" dirty="0">
                <a:latin typeface="Cambria" pitchFamily="18" charset="0"/>
              </a:rPr>
              <a:t>Job </a:t>
            </a:r>
            <a:r>
              <a:rPr lang="en-IN" sz="2000" b="1" dirty="0" smtClean="0">
                <a:latin typeface="Cambria" pitchFamily="18" charset="0"/>
              </a:rPr>
              <a:t>Enlargement:</a:t>
            </a:r>
            <a:r>
              <a:rPr lang="en-IN" sz="2000" dirty="0" smtClean="0">
                <a:latin typeface="Cambria" pitchFamily="18" charset="0"/>
              </a:rPr>
              <a:t> It involves </a:t>
            </a:r>
            <a:r>
              <a:rPr lang="en-IN" sz="2000" dirty="0">
                <a:latin typeface="Cambria" pitchFamily="18" charset="0"/>
              </a:rPr>
              <a:t>combining various activities at the same level in the organization and adding them to the existing job. </a:t>
            </a:r>
            <a:r>
              <a:rPr lang="en-IN" sz="2000" dirty="0" smtClean="0">
                <a:latin typeface="Cambria" pitchFamily="18" charset="0"/>
              </a:rPr>
              <a:t>It </a:t>
            </a:r>
            <a:r>
              <a:rPr lang="en-IN" sz="2000" dirty="0">
                <a:latin typeface="Cambria" pitchFamily="18" charset="0"/>
              </a:rPr>
              <a:t>increases the scope of the </a:t>
            </a:r>
            <a:r>
              <a:rPr lang="en-IN" sz="2000" dirty="0" smtClean="0">
                <a:latin typeface="Cambria" pitchFamily="18" charset="0"/>
              </a:rPr>
              <a:t>job. It </a:t>
            </a:r>
            <a:r>
              <a:rPr lang="en-IN" sz="2000" dirty="0">
                <a:latin typeface="Cambria" pitchFamily="18" charset="0"/>
              </a:rPr>
              <a:t>is also called the horizontal expansion of job </a:t>
            </a:r>
            <a:r>
              <a:rPr lang="en-IN" sz="2000" dirty="0" smtClean="0">
                <a:latin typeface="Cambria" pitchFamily="18" charset="0"/>
              </a:rPr>
              <a:t>activities</a:t>
            </a:r>
          </a:p>
          <a:p>
            <a:pPr fontAlgn="base">
              <a:lnSpc>
                <a:spcPct val="150000"/>
              </a:lnSpc>
            </a:pPr>
            <a:r>
              <a:rPr lang="en-IN" sz="2000" b="1" dirty="0">
                <a:latin typeface="Cambria" pitchFamily="18" charset="0"/>
              </a:rPr>
              <a:t>Advantages of Job Enlargement</a:t>
            </a:r>
            <a:endParaRPr lang="en-US" sz="2000" b="1" dirty="0">
              <a:latin typeface="Cambria" pitchFamily="18" charset="0"/>
            </a:endParaRPr>
          </a:p>
          <a:p>
            <a:pPr marL="285750" indent="-285750" fontAlgn="base">
              <a:lnSpc>
                <a:spcPct val="150000"/>
              </a:lnSpc>
              <a:buFont typeface="Arial" pitchFamily="34" charset="0"/>
              <a:buChar char="•"/>
            </a:pPr>
            <a:r>
              <a:rPr lang="en-IN" sz="2000" dirty="0">
                <a:latin typeface="Cambria" pitchFamily="18" charset="0"/>
              </a:rPr>
              <a:t>Variety of </a:t>
            </a:r>
            <a:r>
              <a:rPr lang="en-IN" sz="2000" dirty="0" smtClean="0">
                <a:latin typeface="Cambria" pitchFamily="18" charset="0"/>
              </a:rPr>
              <a:t>Skills</a:t>
            </a:r>
          </a:p>
          <a:p>
            <a:pPr marL="285750" indent="-285750" fontAlgn="base">
              <a:lnSpc>
                <a:spcPct val="150000"/>
              </a:lnSpc>
              <a:buFont typeface="Arial" pitchFamily="34" charset="0"/>
              <a:buChar char="•"/>
            </a:pPr>
            <a:r>
              <a:rPr lang="en-IN" sz="2000" dirty="0">
                <a:latin typeface="Cambria" pitchFamily="18" charset="0"/>
              </a:rPr>
              <a:t>Improve Earning </a:t>
            </a:r>
            <a:r>
              <a:rPr lang="en-IN" sz="2000" dirty="0" smtClean="0">
                <a:latin typeface="Cambria" pitchFamily="18" charset="0"/>
              </a:rPr>
              <a:t>Capacity</a:t>
            </a:r>
            <a:endParaRPr lang="en-IN" sz="2000" dirty="0">
              <a:latin typeface="Cambria" pitchFamily="18" charset="0"/>
            </a:endParaRPr>
          </a:p>
          <a:p>
            <a:pPr marL="285750" indent="-285750" fontAlgn="base">
              <a:lnSpc>
                <a:spcPct val="150000"/>
              </a:lnSpc>
              <a:buFont typeface="Arial" pitchFamily="34" charset="0"/>
              <a:buChar char="•"/>
            </a:pPr>
            <a:r>
              <a:rPr lang="en-IN" sz="2000" dirty="0">
                <a:latin typeface="Cambria" pitchFamily="18" charset="0"/>
              </a:rPr>
              <a:t>Wide Range of </a:t>
            </a:r>
            <a:r>
              <a:rPr lang="en-IN" sz="2000" dirty="0" smtClean="0">
                <a:latin typeface="Cambria" pitchFamily="18" charset="0"/>
              </a:rPr>
              <a:t>Activities</a:t>
            </a:r>
          </a:p>
          <a:p>
            <a:pPr fontAlgn="base">
              <a:lnSpc>
                <a:spcPct val="150000"/>
              </a:lnSpc>
            </a:pPr>
            <a:r>
              <a:rPr lang="en-IN" sz="2000" b="1" dirty="0" smtClean="0">
                <a:latin typeface="Cambria" pitchFamily="18" charset="0"/>
              </a:rPr>
              <a:t>Disadvantages </a:t>
            </a:r>
            <a:r>
              <a:rPr lang="en-IN" sz="2000" b="1" dirty="0">
                <a:latin typeface="Cambria" pitchFamily="18" charset="0"/>
              </a:rPr>
              <a:t>of Job </a:t>
            </a:r>
            <a:r>
              <a:rPr lang="en-IN" sz="2000" b="1" dirty="0" smtClean="0">
                <a:latin typeface="Cambria" pitchFamily="18" charset="0"/>
              </a:rPr>
              <a:t>Enlargement</a:t>
            </a:r>
          </a:p>
          <a:p>
            <a:pPr marL="285750" indent="-285750" fontAlgn="base">
              <a:lnSpc>
                <a:spcPct val="150000"/>
              </a:lnSpc>
              <a:buFont typeface="Arial" pitchFamily="34" charset="0"/>
              <a:buChar char="•"/>
            </a:pPr>
            <a:r>
              <a:rPr lang="en-IN" sz="2000" dirty="0">
                <a:latin typeface="Cambria" pitchFamily="18" charset="0"/>
              </a:rPr>
              <a:t>Increases Work </a:t>
            </a:r>
            <a:r>
              <a:rPr lang="en-IN" sz="2000" dirty="0" smtClean="0">
                <a:latin typeface="Cambria" pitchFamily="18" charset="0"/>
              </a:rPr>
              <a:t>Burden</a:t>
            </a:r>
          </a:p>
          <a:p>
            <a:pPr marL="285750" indent="-285750" fontAlgn="base">
              <a:lnSpc>
                <a:spcPct val="150000"/>
              </a:lnSpc>
              <a:buFont typeface="Arial" pitchFamily="34" charset="0"/>
              <a:buChar char="•"/>
            </a:pPr>
            <a:r>
              <a:rPr lang="en-IN" sz="2000" dirty="0">
                <a:latin typeface="Cambria" pitchFamily="18" charset="0"/>
              </a:rPr>
              <a:t>Increasing Frustration of the </a:t>
            </a:r>
            <a:r>
              <a:rPr lang="en-IN" sz="2000" dirty="0" smtClean="0">
                <a:latin typeface="Cambria" pitchFamily="18" charset="0"/>
              </a:rPr>
              <a:t>Employee</a:t>
            </a:r>
          </a:p>
          <a:p>
            <a:pPr marL="285750" indent="-285750" fontAlgn="base">
              <a:lnSpc>
                <a:spcPct val="150000"/>
              </a:lnSpc>
              <a:buFont typeface="Arial" pitchFamily="34" charset="0"/>
              <a:buChar char="•"/>
            </a:pPr>
            <a:r>
              <a:rPr lang="en-IN" sz="2000" dirty="0">
                <a:latin typeface="Cambria" pitchFamily="18" charset="0"/>
              </a:rPr>
              <a:t>Problem with Union </a:t>
            </a:r>
            <a:r>
              <a:rPr lang="en-IN" sz="2000" dirty="0" smtClean="0">
                <a:latin typeface="Cambria" pitchFamily="18" charset="0"/>
              </a:rPr>
              <a:t>Members</a:t>
            </a:r>
          </a:p>
          <a:p>
            <a:pPr fontAlgn="base"/>
            <a:endParaRPr lang="en-IN" dirty="0">
              <a:latin typeface="Cambria" pitchFamily="18" charset="0"/>
            </a:endParaRPr>
          </a:p>
        </p:txBody>
      </p:sp>
    </p:spTree>
    <p:extLst>
      <p:ext uri="{BB962C8B-B14F-4D97-AF65-F5344CB8AC3E}">
        <p14:creationId xmlns:p14="http://schemas.microsoft.com/office/powerpoint/2010/main" val="7275586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424936" cy="7109639"/>
          </a:xfrm>
          <a:prstGeom prst="rect">
            <a:avLst/>
          </a:prstGeom>
        </p:spPr>
        <p:txBody>
          <a:bodyPr wrap="square">
            <a:spAutoFit/>
          </a:bodyPr>
          <a:lstStyle/>
          <a:p>
            <a:pPr fontAlgn="base">
              <a:lnSpc>
                <a:spcPct val="150000"/>
              </a:lnSpc>
            </a:pPr>
            <a:r>
              <a:rPr lang="en-IN" b="1" dirty="0" smtClean="0"/>
              <a:t>3</a:t>
            </a:r>
            <a:r>
              <a:rPr lang="en-IN" sz="2000" b="1" dirty="0">
                <a:latin typeface="Cambria" pitchFamily="18" charset="0"/>
              </a:rPr>
              <a:t>. Job Enrichment</a:t>
            </a:r>
            <a:r>
              <a:rPr lang="en-IN" sz="2000" b="1" dirty="0" smtClean="0">
                <a:latin typeface="Cambria" pitchFamily="18" charset="0"/>
              </a:rPr>
              <a:t>:</a:t>
            </a:r>
          </a:p>
          <a:p>
            <a:pPr marL="285750" indent="-285750" fontAlgn="base">
              <a:lnSpc>
                <a:spcPct val="150000"/>
              </a:lnSpc>
              <a:buFont typeface="Arial" pitchFamily="34" charset="0"/>
              <a:buChar char="•"/>
            </a:pPr>
            <a:r>
              <a:rPr lang="en-IN" sz="2000" dirty="0">
                <a:latin typeface="Cambria" pitchFamily="18" charset="0"/>
              </a:rPr>
              <a:t>The Job Enrichment is the job design technique used to increase the satisfaction among the employees by delegating higher authority and responsibility to them and thereby enabling them to use their abilities to the fullest</a:t>
            </a:r>
            <a:r>
              <a:rPr lang="en-IN" sz="2000" dirty="0" smtClean="0">
                <a:latin typeface="Cambria" pitchFamily="18" charset="0"/>
              </a:rPr>
              <a:t>.</a:t>
            </a:r>
          </a:p>
          <a:p>
            <a:pPr marL="285750" indent="-285750" fontAlgn="base">
              <a:lnSpc>
                <a:spcPct val="150000"/>
              </a:lnSpc>
              <a:buFont typeface="Arial" pitchFamily="34" charset="0"/>
              <a:buChar char="•"/>
            </a:pPr>
            <a:r>
              <a:rPr lang="en-IN" sz="2000" dirty="0">
                <a:latin typeface="Cambria" pitchFamily="18" charset="0"/>
              </a:rPr>
              <a:t>job enrichment is the opportunity given to the employees to explore their abilities when some tough task is assigned to them. </a:t>
            </a:r>
            <a:endParaRPr lang="en-IN" sz="2000" dirty="0" smtClean="0">
              <a:latin typeface="Cambria" pitchFamily="18" charset="0"/>
            </a:endParaRPr>
          </a:p>
          <a:p>
            <a:pPr marL="285750" indent="-285750" fontAlgn="base">
              <a:lnSpc>
                <a:spcPct val="150000"/>
              </a:lnSpc>
              <a:buFont typeface="Arial" pitchFamily="34" charset="0"/>
              <a:buChar char="•"/>
            </a:pPr>
            <a:r>
              <a:rPr lang="en-IN" sz="2000" dirty="0">
                <a:latin typeface="Cambria" pitchFamily="18" charset="0"/>
              </a:rPr>
              <a:t>The purpose behind the job enrichment is to motivate the employees to use their abilities which remained unused during their course of action. </a:t>
            </a:r>
            <a:endParaRPr lang="en-US" sz="2000" b="1" dirty="0">
              <a:latin typeface="Cambria" pitchFamily="18" charset="0"/>
            </a:endParaRPr>
          </a:p>
          <a:p>
            <a:pPr fontAlgn="base">
              <a:lnSpc>
                <a:spcPct val="150000"/>
              </a:lnSpc>
            </a:pPr>
            <a:r>
              <a:rPr lang="en-IN" sz="2000" b="1" dirty="0" smtClean="0">
                <a:latin typeface="Cambria" pitchFamily="18" charset="0"/>
              </a:rPr>
              <a:t>Advantages</a:t>
            </a:r>
          </a:p>
          <a:p>
            <a:pPr marL="285750" indent="-285750" fontAlgn="base">
              <a:lnSpc>
                <a:spcPct val="150000"/>
              </a:lnSpc>
              <a:buFont typeface="Arial" pitchFamily="34" charset="0"/>
              <a:buChar char="•"/>
            </a:pPr>
            <a:r>
              <a:rPr lang="en-IN" sz="2000" dirty="0">
                <a:latin typeface="Cambria" pitchFamily="18" charset="0"/>
              </a:rPr>
              <a:t>Interesting and Challenging </a:t>
            </a:r>
            <a:r>
              <a:rPr lang="en-IN" sz="2000" dirty="0" smtClean="0">
                <a:latin typeface="Cambria" pitchFamily="18" charset="0"/>
              </a:rPr>
              <a:t>Job</a:t>
            </a:r>
          </a:p>
          <a:p>
            <a:pPr marL="285750" indent="-285750" fontAlgn="base">
              <a:lnSpc>
                <a:spcPct val="150000"/>
              </a:lnSpc>
              <a:buFont typeface="Arial" pitchFamily="34" charset="0"/>
              <a:buChar char="•"/>
            </a:pPr>
            <a:r>
              <a:rPr lang="en-IN" sz="2000" dirty="0">
                <a:latin typeface="Cambria" pitchFamily="18" charset="0"/>
              </a:rPr>
              <a:t>Improves </a:t>
            </a:r>
            <a:r>
              <a:rPr lang="en-IN" sz="2000" dirty="0" smtClean="0">
                <a:latin typeface="Cambria" pitchFamily="18" charset="0"/>
              </a:rPr>
              <a:t>Decision-Making</a:t>
            </a:r>
            <a:endParaRPr lang="en-US" sz="2000" dirty="0" smtClean="0">
              <a:latin typeface="Cambria" pitchFamily="18" charset="0"/>
            </a:endParaRPr>
          </a:p>
          <a:p>
            <a:pPr marL="285750" indent="-285750" fontAlgn="base">
              <a:lnSpc>
                <a:spcPct val="150000"/>
              </a:lnSpc>
              <a:buFont typeface="Arial" pitchFamily="34" charset="0"/>
              <a:buChar char="•"/>
            </a:pPr>
            <a:r>
              <a:rPr lang="en-IN" sz="2000" dirty="0">
                <a:latin typeface="Cambria" pitchFamily="18" charset="0"/>
              </a:rPr>
              <a:t>Identifies Future Managerial </a:t>
            </a:r>
            <a:r>
              <a:rPr lang="en-IN" sz="2000" dirty="0" smtClean="0">
                <a:latin typeface="Cambria" pitchFamily="18" charset="0"/>
              </a:rPr>
              <a:t>Calibre</a:t>
            </a:r>
          </a:p>
          <a:p>
            <a:pPr marL="285750" indent="-285750" fontAlgn="base">
              <a:lnSpc>
                <a:spcPct val="150000"/>
              </a:lnSpc>
              <a:buFont typeface="Arial" pitchFamily="34" charset="0"/>
              <a:buChar char="•"/>
            </a:pPr>
            <a:r>
              <a:rPr lang="en-IN" sz="2000" dirty="0" smtClean="0">
                <a:latin typeface="Cambria" pitchFamily="18" charset="0"/>
              </a:rPr>
              <a:t>Reduces </a:t>
            </a:r>
            <a:r>
              <a:rPr lang="en-IN" sz="2000" dirty="0">
                <a:latin typeface="Cambria" pitchFamily="18" charset="0"/>
              </a:rPr>
              <a:t>Work Load of </a:t>
            </a:r>
            <a:r>
              <a:rPr lang="en-IN" sz="2000" dirty="0" smtClean="0">
                <a:latin typeface="Cambria" pitchFamily="18" charset="0"/>
              </a:rPr>
              <a:t>Superiors</a:t>
            </a:r>
          </a:p>
          <a:p>
            <a:pPr fontAlgn="base"/>
            <a:endParaRPr lang="en-US" b="1" dirty="0">
              <a:latin typeface="Cambria" pitchFamily="18" charset="0"/>
            </a:endParaRPr>
          </a:p>
          <a:p>
            <a:pPr fontAlgn="base"/>
            <a:r>
              <a:rPr lang="en-IN" dirty="0" smtClean="0"/>
              <a:t>. </a:t>
            </a:r>
            <a:endParaRPr lang="en-IN" dirty="0"/>
          </a:p>
        </p:txBody>
      </p:sp>
    </p:spTree>
    <p:extLst>
      <p:ext uri="{BB962C8B-B14F-4D97-AF65-F5344CB8AC3E}">
        <p14:creationId xmlns:p14="http://schemas.microsoft.com/office/powerpoint/2010/main" val="25726071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8496944" cy="5909310"/>
          </a:xfrm>
          <a:prstGeom prst="rect">
            <a:avLst/>
          </a:prstGeom>
        </p:spPr>
        <p:txBody>
          <a:bodyPr wrap="square">
            <a:spAutoFit/>
          </a:bodyPr>
          <a:lstStyle/>
          <a:p>
            <a:pPr fontAlgn="base"/>
            <a:endParaRPr lang="en-US" dirty="0" smtClean="0"/>
          </a:p>
          <a:p>
            <a:pPr fontAlgn="base">
              <a:lnSpc>
                <a:spcPct val="150000"/>
              </a:lnSpc>
            </a:pPr>
            <a:r>
              <a:rPr lang="en-IN" sz="2000" b="1" dirty="0">
                <a:latin typeface="Cambria" pitchFamily="18" charset="0"/>
              </a:rPr>
              <a:t>Disadvantages</a:t>
            </a:r>
          </a:p>
          <a:p>
            <a:pPr marL="285750" indent="-285750" fontAlgn="base">
              <a:lnSpc>
                <a:spcPct val="150000"/>
              </a:lnSpc>
              <a:buFont typeface="Arial" pitchFamily="34" charset="0"/>
              <a:buChar char="•"/>
            </a:pPr>
            <a:r>
              <a:rPr lang="en-IN" sz="2000" dirty="0">
                <a:latin typeface="Cambria" pitchFamily="18" charset="0"/>
              </a:rPr>
              <a:t>Job enrichment is based on the assumptions that workers have complete knowledge to take decisions and they have the right attitude. </a:t>
            </a:r>
          </a:p>
          <a:p>
            <a:pPr marL="285750" indent="-285750" fontAlgn="base">
              <a:lnSpc>
                <a:spcPct val="150000"/>
              </a:lnSpc>
              <a:buFont typeface="Arial" pitchFamily="34" charset="0"/>
              <a:buChar char="•"/>
            </a:pPr>
            <a:r>
              <a:rPr lang="en-IN" sz="2000" dirty="0">
                <a:latin typeface="Cambria" pitchFamily="18" charset="0"/>
              </a:rPr>
              <a:t>Job enrichment has negative implications </a:t>
            </a:r>
            <a:endParaRPr lang="en-US" sz="2000" b="1" dirty="0">
              <a:latin typeface="Cambria" pitchFamily="18" charset="0"/>
            </a:endParaRPr>
          </a:p>
          <a:p>
            <a:pPr marL="285750" indent="-285750" fontAlgn="base">
              <a:lnSpc>
                <a:spcPct val="150000"/>
              </a:lnSpc>
              <a:buFont typeface="Arial" pitchFamily="34" charset="0"/>
              <a:buChar char="•"/>
            </a:pPr>
            <a:r>
              <a:rPr lang="en-IN" sz="2000" dirty="0">
                <a:latin typeface="Cambria" pitchFamily="18" charset="0"/>
              </a:rPr>
              <a:t>This method will only work in certain situations.</a:t>
            </a:r>
          </a:p>
          <a:p>
            <a:pPr marL="285750" indent="-285750" fontAlgn="base">
              <a:lnSpc>
                <a:spcPct val="150000"/>
              </a:lnSpc>
              <a:buFont typeface="Arial" pitchFamily="34" charset="0"/>
              <a:buChar char="•"/>
            </a:pPr>
            <a:r>
              <a:rPr lang="en-IN" sz="2000" dirty="0">
                <a:latin typeface="Cambria" pitchFamily="18" charset="0"/>
              </a:rPr>
              <a:t>Some people are internally dissatisfied with the </a:t>
            </a:r>
            <a:r>
              <a:rPr lang="en-IN" sz="2000" dirty="0" smtClean="0">
                <a:latin typeface="Cambria" pitchFamily="18" charset="0"/>
              </a:rPr>
              <a:t>organization</a:t>
            </a:r>
            <a:endParaRPr lang="en-US" sz="2000" dirty="0">
              <a:latin typeface="Cambria" pitchFamily="18" charset="0"/>
            </a:endParaRPr>
          </a:p>
          <a:p>
            <a:pPr fontAlgn="base">
              <a:lnSpc>
                <a:spcPct val="150000"/>
              </a:lnSpc>
            </a:pPr>
            <a:r>
              <a:rPr lang="en-US" sz="2000" dirty="0" smtClean="0">
                <a:latin typeface="Cambria" pitchFamily="18" charset="0"/>
              </a:rPr>
              <a:t>4. </a:t>
            </a:r>
            <a:r>
              <a:rPr lang="en-US" sz="2000" b="1" dirty="0" smtClean="0">
                <a:latin typeface="Cambria" pitchFamily="18" charset="0"/>
              </a:rPr>
              <a:t>Work simplification</a:t>
            </a:r>
          </a:p>
          <a:p>
            <a:pPr fontAlgn="base">
              <a:lnSpc>
                <a:spcPct val="150000"/>
              </a:lnSpc>
            </a:pPr>
            <a:r>
              <a:rPr lang="en-US" sz="2000" dirty="0">
                <a:latin typeface="Cambria" pitchFamily="18" charset="0"/>
              </a:rPr>
              <a:t> </a:t>
            </a:r>
            <a:r>
              <a:rPr lang="en-US" sz="2000" dirty="0" smtClean="0">
                <a:latin typeface="Cambria" pitchFamily="18" charset="0"/>
              </a:rPr>
              <a:t>- Assume that work can be broken down into simple, repetitive tasks that maximize the efficiency</a:t>
            </a:r>
          </a:p>
          <a:p>
            <a:pPr fontAlgn="base">
              <a:lnSpc>
                <a:spcPct val="150000"/>
              </a:lnSpc>
            </a:pPr>
            <a:r>
              <a:rPr lang="en-US" sz="2000" dirty="0" smtClean="0">
                <a:latin typeface="Cambria" pitchFamily="18" charset="0"/>
              </a:rPr>
              <a:t>5. </a:t>
            </a:r>
            <a:r>
              <a:rPr lang="en-US" sz="2000" b="1" dirty="0" smtClean="0">
                <a:latin typeface="Cambria" pitchFamily="18" charset="0"/>
              </a:rPr>
              <a:t>Team based job design</a:t>
            </a:r>
          </a:p>
          <a:p>
            <a:pPr fontAlgn="base">
              <a:lnSpc>
                <a:spcPct val="150000"/>
              </a:lnSpc>
            </a:pPr>
            <a:r>
              <a:rPr lang="en-US" sz="2000" dirty="0" smtClean="0">
                <a:latin typeface="Cambria" pitchFamily="18" charset="0"/>
              </a:rPr>
              <a:t> - Focus on giving a team rather than the individual, a whole and meaningful piece of work to do.</a:t>
            </a:r>
            <a:endParaRPr lang="en-IN" sz="2000" dirty="0">
              <a:latin typeface="Cambria" pitchFamily="18" charset="0"/>
            </a:endParaRPr>
          </a:p>
        </p:txBody>
      </p:sp>
    </p:spTree>
    <p:extLst>
      <p:ext uri="{BB962C8B-B14F-4D97-AF65-F5344CB8AC3E}">
        <p14:creationId xmlns:p14="http://schemas.microsoft.com/office/powerpoint/2010/main" val="2984080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640960" cy="8863965"/>
          </a:xfrm>
          <a:prstGeom prst="rect">
            <a:avLst/>
          </a:prstGeom>
        </p:spPr>
        <p:txBody>
          <a:bodyPr wrap="square">
            <a:spAutoFit/>
          </a:bodyPr>
          <a:lstStyle/>
          <a:p>
            <a:pPr>
              <a:lnSpc>
                <a:spcPct val="150000"/>
              </a:lnSpc>
            </a:pPr>
            <a:r>
              <a:rPr lang="en-IN" sz="2000" b="1" dirty="0" smtClean="0">
                <a:latin typeface="Cambria" pitchFamily="18" charset="0"/>
              </a:rPr>
              <a:t>Job </a:t>
            </a:r>
            <a:r>
              <a:rPr lang="en-IN" sz="2000" b="1" dirty="0">
                <a:latin typeface="Cambria" pitchFamily="18" charset="0"/>
              </a:rPr>
              <a:t>Characteristics </a:t>
            </a:r>
            <a:r>
              <a:rPr lang="en-IN" sz="2000" b="1" dirty="0" smtClean="0">
                <a:latin typeface="Cambria" pitchFamily="18" charset="0"/>
              </a:rPr>
              <a:t>Model</a:t>
            </a:r>
            <a:endParaRPr lang="en-IN" sz="2000" dirty="0">
              <a:latin typeface="Cambria" pitchFamily="18" charset="0"/>
            </a:endParaRPr>
          </a:p>
          <a:p>
            <a:pPr>
              <a:lnSpc>
                <a:spcPct val="150000"/>
              </a:lnSpc>
            </a:pPr>
            <a:endParaRPr lang="en-IN" sz="2000" dirty="0" smtClean="0">
              <a:latin typeface="Cambria" pitchFamily="18" charset="0"/>
            </a:endParaRPr>
          </a:p>
          <a:p>
            <a:pPr>
              <a:lnSpc>
                <a:spcPct val="150000"/>
              </a:lnSpc>
            </a:pPr>
            <a:r>
              <a:rPr lang="en-IN" sz="2000" dirty="0" smtClean="0">
                <a:latin typeface="Cambria" pitchFamily="18" charset="0"/>
              </a:rPr>
              <a:t>The </a:t>
            </a:r>
            <a:r>
              <a:rPr lang="en-IN" sz="2000" dirty="0">
                <a:latin typeface="Cambria" pitchFamily="18" charset="0"/>
              </a:rPr>
              <a:t>Job Characteristics Model (also know as Jobs Characteristic Theory) enables you to improve employee performance and job satisfaction by means of adjusting the job itself. The model states that if you do this successfully you can create the conditions for an employee to thrive in their role. </a:t>
            </a:r>
            <a:endParaRPr lang="en-IN" sz="2000" dirty="0" smtClean="0">
              <a:latin typeface="Cambria" pitchFamily="18" charset="0"/>
            </a:endParaRPr>
          </a:p>
          <a:p>
            <a:pPr>
              <a:lnSpc>
                <a:spcPct val="150000"/>
              </a:lnSpc>
            </a:pPr>
            <a:r>
              <a:rPr lang="en-IN" sz="2000" dirty="0">
                <a:latin typeface="Cambria" pitchFamily="18" charset="0"/>
              </a:rPr>
              <a:t>Five Core Job </a:t>
            </a:r>
            <a:r>
              <a:rPr lang="en-IN" sz="2000" dirty="0" smtClean="0">
                <a:latin typeface="Cambria" pitchFamily="18" charset="0"/>
              </a:rPr>
              <a:t>Characteristics</a:t>
            </a:r>
            <a:r>
              <a:rPr lang="en-IN" dirty="0" smtClean="0">
                <a:latin typeface="Cambria" pitchFamily="18" charset="0"/>
              </a:rPr>
              <a:t>:</a:t>
            </a:r>
          </a:p>
          <a:p>
            <a:pPr>
              <a:lnSpc>
                <a:spcPct val="150000"/>
              </a:lnSpc>
            </a:pPr>
            <a:endParaRPr lang="en-US" dirty="0"/>
          </a:p>
          <a:p>
            <a:pPr>
              <a:lnSpc>
                <a:spcPct val="150000"/>
              </a:lnSpc>
            </a:pPr>
            <a:endParaRPr lang="en-US" dirty="0" smtClean="0"/>
          </a:p>
          <a:p>
            <a:pPr>
              <a:lnSpc>
                <a:spcPct val="150000"/>
              </a:lnSpc>
            </a:pPr>
            <a:endParaRPr lang="en-US" dirty="0"/>
          </a:p>
          <a:p>
            <a:pPr>
              <a:lnSpc>
                <a:spcPct val="150000"/>
              </a:lnSpc>
            </a:pPr>
            <a:endParaRPr lang="en-US" dirty="0"/>
          </a:p>
          <a:p>
            <a:endParaRPr lang="en-US" dirty="0" smtClean="0"/>
          </a:p>
          <a:p>
            <a:endParaRPr lang="en-US" dirty="0"/>
          </a:p>
          <a:p>
            <a:endParaRPr lang="en-US" dirty="0" smtClean="0"/>
          </a:p>
          <a:p>
            <a:endParaRPr lang="en-US" dirty="0"/>
          </a:p>
          <a:p>
            <a:endParaRPr lang="en-IN"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IN" dirty="0" smtClean="0"/>
          </a:p>
          <a:p>
            <a:endParaRPr lang="en-US" dirty="0"/>
          </a:p>
        </p:txBody>
      </p:sp>
      <p:sp>
        <p:nvSpPr>
          <p:cNvPr id="4" name="Rectangle 3"/>
          <p:cNvSpPr/>
          <p:nvPr/>
        </p:nvSpPr>
        <p:spPr>
          <a:xfrm>
            <a:off x="467544" y="3861048"/>
            <a:ext cx="2088232" cy="2736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Core job characteristics</a:t>
            </a:r>
          </a:p>
          <a:p>
            <a:pPr algn="ctr"/>
            <a:r>
              <a:rPr lang="en-US" dirty="0" smtClean="0"/>
              <a:t>Skill variety</a:t>
            </a:r>
          </a:p>
          <a:p>
            <a:pPr algn="ctr"/>
            <a:r>
              <a:rPr lang="en-US" dirty="0" smtClean="0"/>
              <a:t>Task identity</a:t>
            </a:r>
          </a:p>
          <a:p>
            <a:pPr algn="ctr"/>
            <a:r>
              <a:rPr lang="en-US" dirty="0" smtClean="0"/>
              <a:t>Task significance</a:t>
            </a:r>
          </a:p>
          <a:p>
            <a:pPr algn="ctr"/>
            <a:r>
              <a:rPr lang="en-US" dirty="0" smtClean="0"/>
              <a:t>Autonomy</a:t>
            </a:r>
          </a:p>
          <a:p>
            <a:pPr algn="ctr"/>
            <a:r>
              <a:rPr lang="en-US" dirty="0"/>
              <a:t>F</a:t>
            </a:r>
            <a:r>
              <a:rPr lang="en-US" dirty="0" smtClean="0"/>
              <a:t>eedback</a:t>
            </a:r>
            <a:endParaRPr lang="en-IN" dirty="0"/>
          </a:p>
        </p:txBody>
      </p:sp>
      <p:sp>
        <p:nvSpPr>
          <p:cNvPr id="5" name="Rectangle 4"/>
          <p:cNvSpPr/>
          <p:nvPr/>
        </p:nvSpPr>
        <p:spPr>
          <a:xfrm>
            <a:off x="3491880" y="3861048"/>
            <a:ext cx="223224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Psychological status</a:t>
            </a:r>
          </a:p>
          <a:p>
            <a:pPr algn="ctr"/>
            <a:r>
              <a:rPr lang="en-US" dirty="0" smtClean="0"/>
              <a:t>Meaningfulness</a:t>
            </a:r>
          </a:p>
          <a:p>
            <a:pPr algn="ctr"/>
            <a:r>
              <a:rPr lang="en-US" dirty="0" smtClean="0"/>
              <a:t>Responsibility</a:t>
            </a:r>
          </a:p>
          <a:p>
            <a:pPr algn="ctr"/>
            <a:r>
              <a:rPr lang="en-US" dirty="0" smtClean="0"/>
              <a:t>Knowledge of results</a:t>
            </a:r>
            <a:endParaRPr lang="en-IN" dirty="0"/>
          </a:p>
        </p:txBody>
      </p:sp>
      <p:sp>
        <p:nvSpPr>
          <p:cNvPr id="6" name="Rectangle 5"/>
          <p:cNvSpPr/>
          <p:nvPr/>
        </p:nvSpPr>
        <p:spPr>
          <a:xfrm>
            <a:off x="6516216" y="3861048"/>
            <a:ext cx="2088232"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Outcomes</a:t>
            </a:r>
          </a:p>
          <a:p>
            <a:pPr algn="ctr"/>
            <a:r>
              <a:rPr lang="en-US" dirty="0" smtClean="0"/>
              <a:t>Motivation</a:t>
            </a:r>
          </a:p>
          <a:p>
            <a:pPr algn="ctr"/>
            <a:r>
              <a:rPr lang="en-US" dirty="0" smtClean="0"/>
              <a:t>Performance</a:t>
            </a:r>
          </a:p>
          <a:p>
            <a:pPr algn="ctr"/>
            <a:r>
              <a:rPr lang="en-US" dirty="0" smtClean="0"/>
              <a:t>Satisfaction</a:t>
            </a:r>
          </a:p>
          <a:p>
            <a:pPr algn="ctr"/>
            <a:r>
              <a:rPr lang="en-US" dirty="0" smtClean="0"/>
              <a:t>Absenteeism</a:t>
            </a:r>
          </a:p>
          <a:p>
            <a:pPr algn="ctr"/>
            <a:r>
              <a:rPr lang="en-US" dirty="0" smtClean="0"/>
              <a:t>Turnover</a:t>
            </a:r>
            <a:endParaRPr lang="en-IN" dirty="0"/>
          </a:p>
        </p:txBody>
      </p:sp>
      <p:sp>
        <p:nvSpPr>
          <p:cNvPr id="7" name="Right Arrow 6"/>
          <p:cNvSpPr/>
          <p:nvPr/>
        </p:nvSpPr>
        <p:spPr>
          <a:xfrm flipV="1">
            <a:off x="2699792" y="4221088"/>
            <a:ext cx="648072" cy="180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ight Arrow 7"/>
          <p:cNvSpPr/>
          <p:nvPr/>
        </p:nvSpPr>
        <p:spPr>
          <a:xfrm>
            <a:off x="5868144" y="4221088"/>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299136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568952" cy="7694414"/>
          </a:xfrm>
          <a:prstGeom prst="rect">
            <a:avLst/>
          </a:prstGeom>
        </p:spPr>
        <p:txBody>
          <a:bodyPr wrap="square">
            <a:spAutoFit/>
          </a:bodyPr>
          <a:lstStyle/>
          <a:p>
            <a:pPr>
              <a:lnSpc>
                <a:spcPct val="150000"/>
              </a:lnSpc>
            </a:pPr>
            <a:r>
              <a:rPr lang="en-US" sz="2000" b="1" dirty="0" smtClean="0">
                <a:latin typeface="Cambria" pitchFamily="18" charset="0"/>
              </a:rPr>
              <a:t>MODELS OF HRM  </a:t>
            </a:r>
            <a:r>
              <a:rPr lang="en-US" sz="2000" dirty="0" smtClean="0">
                <a:latin typeface="Cambria" pitchFamily="18" charset="0"/>
              </a:rPr>
              <a:t>The defining features of HRM popularly known as models..</a:t>
            </a:r>
          </a:p>
          <a:p>
            <a:pPr>
              <a:lnSpc>
                <a:spcPct val="150000"/>
              </a:lnSpc>
            </a:pPr>
            <a:r>
              <a:rPr lang="en-US" sz="2000" b="1" dirty="0" smtClean="0">
                <a:latin typeface="Cambria" pitchFamily="18" charset="0"/>
              </a:rPr>
              <a:t>Purpose</a:t>
            </a:r>
          </a:p>
          <a:p>
            <a:pPr marL="285750" indent="-285750">
              <a:lnSpc>
                <a:spcPct val="150000"/>
              </a:lnSpc>
              <a:buFont typeface="Courier New" pitchFamily="49" charset="0"/>
              <a:buChar char="o"/>
            </a:pPr>
            <a:r>
              <a:rPr lang="en-US" sz="2000" dirty="0" smtClean="0">
                <a:latin typeface="Cambria" pitchFamily="18" charset="0"/>
              </a:rPr>
              <a:t>Provide analytical frame works for studying them </a:t>
            </a:r>
            <a:r>
              <a:rPr lang="en-US" sz="2000" dirty="0" err="1" smtClean="0">
                <a:latin typeface="Cambria" pitchFamily="18" charset="0"/>
              </a:rPr>
              <a:t>eg</a:t>
            </a:r>
            <a:r>
              <a:rPr lang="en-US" sz="2000" dirty="0" smtClean="0">
                <a:latin typeface="Cambria" pitchFamily="18" charset="0"/>
              </a:rPr>
              <a:t>. situational </a:t>
            </a:r>
            <a:r>
              <a:rPr lang="en-US" sz="2000" dirty="0" err="1" smtClean="0">
                <a:latin typeface="Cambria" pitchFamily="18" charset="0"/>
              </a:rPr>
              <a:t>factors,etc</a:t>
            </a:r>
            <a:r>
              <a:rPr lang="en-US" sz="2000" dirty="0" smtClean="0">
                <a:latin typeface="Cambria" pitchFamily="18" charset="0"/>
              </a:rPr>
              <a:t> </a:t>
            </a:r>
          </a:p>
          <a:p>
            <a:pPr marL="285750" indent="-285750">
              <a:lnSpc>
                <a:spcPct val="150000"/>
              </a:lnSpc>
              <a:buFont typeface="Courier New" pitchFamily="49" charset="0"/>
              <a:buChar char="o"/>
            </a:pPr>
            <a:r>
              <a:rPr lang="en-US" sz="2000" dirty="0" smtClean="0">
                <a:latin typeface="Cambria" pitchFamily="18" charset="0"/>
              </a:rPr>
              <a:t>They validate certain HRM  practices and provide distinctiveness to HRM  practices</a:t>
            </a:r>
          </a:p>
          <a:p>
            <a:pPr marL="285750" indent="-285750">
              <a:lnSpc>
                <a:spcPct val="150000"/>
              </a:lnSpc>
              <a:buFont typeface="Courier New" pitchFamily="49" charset="0"/>
              <a:buChar char="o"/>
            </a:pPr>
            <a:r>
              <a:rPr lang="en-US" sz="2000" dirty="0" smtClean="0">
                <a:latin typeface="Cambria" pitchFamily="18" charset="0"/>
              </a:rPr>
              <a:t>They provide a characterization of HRM that establishes variables and relationship to be researched</a:t>
            </a:r>
          </a:p>
          <a:p>
            <a:pPr marL="285750" indent="-285750">
              <a:lnSpc>
                <a:spcPct val="150000"/>
              </a:lnSpc>
              <a:buFont typeface="Courier New" pitchFamily="49" charset="0"/>
              <a:buChar char="o"/>
            </a:pPr>
            <a:r>
              <a:rPr lang="en-US" sz="2000" dirty="0" smtClean="0">
                <a:latin typeface="Cambria" pitchFamily="18" charset="0"/>
              </a:rPr>
              <a:t>They help to discover and understand the world for explaining the nature and significance of key HR practice</a:t>
            </a:r>
          </a:p>
          <a:p>
            <a:pPr>
              <a:lnSpc>
                <a:spcPct val="150000"/>
              </a:lnSpc>
            </a:pPr>
            <a:r>
              <a:rPr lang="en-US" sz="2000" b="1" dirty="0" smtClean="0">
                <a:latin typeface="Cambria" pitchFamily="18" charset="0"/>
              </a:rPr>
              <a:t>Models</a:t>
            </a:r>
            <a:r>
              <a:rPr lang="en-US" sz="2000" dirty="0" smtClean="0">
                <a:latin typeface="Cambria" pitchFamily="18" charset="0"/>
              </a:rPr>
              <a:t>:</a:t>
            </a:r>
          </a:p>
          <a:p>
            <a:pPr marL="285750" indent="-285750">
              <a:lnSpc>
                <a:spcPct val="150000"/>
              </a:lnSpc>
              <a:buFont typeface="Courier New" pitchFamily="49" charset="0"/>
              <a:buChar char="o"/>
            </a:pPr>
            <a:r>
              <a:rPr lang="en-US" sz="2000" dirty="0" smtClean="0">
                <a:latin typeface="Cambria" pitchFamily="18" charset="0"/>
              </a:rPr>
              <a:t>The </a:t>
            </a:r>
            <a:r>
              <a:rPr lang="en-US" sz="2000" dirty="0" err="1">
                <a:latin typeface="Cambria" pitchFamily="18" charset="0"/>
              </a:rPr>
              <a:t>F</a:t>
            </a:r>
            <a:r>
              <a:rPr lang="en-US" sz="2000" dirty="0" err="1" smtClean="0">
                <a:latin typeface="Cambria" pitchFamily="18" charset="0"/>
              </a:rPr>
              <a:t>omburn</a:t>
            </a:r>
            <a:r>
              <a:rPr lang="en-US" sz="2000" dirty="0" smtClean="0">
                <a:latin typeface="Cambria" pitchFamily="18" charset="0"/>
              </a:rPr>
              <a:t> model</a:t>
            </a:r>
          </a:p>
          <a:p>
            <a:pPr marL="285750" indent="-285750">
              <a:lnSpc>
                <a:spcPct val="150000"/>
              </a:lnSpc>
              <a:buFont typeface="Courier New" pitchFamily="49" charset="0"/>
              <a:buChar char="o"/>
            </a:pPr>
            <a:r>
              <a:rPr lang="en-US" sz="2000" dirty="0">
                <a:latin typeface="Cambria" pitchFamily="18" charset="0"/>
              </a:rPr>
              <a:t>The Harvard </a:t>
            </a:r>
            <a:r>
              <a:rPr lang="en-US" sz="2000" dirty="0" smtClean="0">
                <a:latin typeface="Cambria" pitchFamily="18" charset="0"/>
              </a:rPr>
              <a:t>model</a:t>
            </a:r>
          </a:p>
          <a:p>
            <a:pPr marL="285750" indent="-285750">
              <a:lnSpc>
                <a:spcPct val="150000"/>
              </a:lnSpc>
              <a:buFont typeface="Courier New" pitchFamily="49" charset="0"/>
              <a:buChar char="o"/>
            </a:pPr>
            <a:r>
              <a:rPr lang="en-US" sz="2000" dirty="0" smtClean="0">
                <a:latin typeface="Cambria" pitchFamily="18" charset="0"/>
              </a:rPr>
              <a:t>The </a:t>
            </a:r>
            <a:r>
              <a:rPr lang="en-US" sz="2000" dirty="0">
                <a:latin typeface="Cambria" pitchFamily="18" charset="0"/>
              </a:rPr>
              <a:t>guest </a:t>
            </a:r>
            <a:r>
              <a:rPr lang="en-US" sz="2000" dirty="0" smtClean="0">
                <a:latin typeface="Cambria" pitchFamily="18" charset="0"/>
              </a:rPr>
              <a:t>model</a:t>
            </a:r>
          </a:p>
          <a:p>
            <a:pPr marL="285750" indent="-285750">
              <a:lnSpc>
                <a:spcPct val="150000"/>
              </a:lnSpc>
              <a:buFont typeface="Courier New" pitchFamily="49" charset="0"/>
              <a:buChar char="o"/>
            </a:pPr>
            <a:r>
              <a:rPr lang="en-US" sz="2000" dirty="0" smtClean="0">
                <a:latin typeface="Cambria" pitchFamily="18" charset="0"/>
              </a:rPr>
              <a:t>The </a:t>
            </a:r>
            <a:r>
              <a:rPr lang="en-US" sz="2000" dirty="0">
                <a:latin typeface="Cambria" pitchFamily="18" charset="0"/>
              </a:rPr>
              <a:t>Warwick </a:t>
            </a:r>
            <a:r>
              <a:rPr lang="en-US" sz="2000" dirty="0" smtClean="0">
                <a:latin typeface="Cambria" pitchFamily="18" charset="0"/>
              </a:rPr>
              <a:t>model</a:t>
            </a:r>
            <a:endParaRPr lang="en-IN" sz="2000" dirty="0">
              <a:latin typeface="Cambria" pitchFamily="18" charset="0"/>
            </a:endParaRPr>
          </a:p>
          <a:p>
            <a:endParaRPr lang="en-US" sz="2000" dirty="0" smtClean="0">
              <a:latin typeface="Cambria" pitchFamily="18" charset="0"/>
            </a:endParaRPr>
          </a:p>
          <a:p>
            <a:endParaRPr lang="en-IN" dirty="0"/>
          </a:p>
          <a:p>
            <a:endParaRPr lang="en-US" b="1" dirty="0" smtClean="0"/>
          </a:p>
          <a:p>
            <a:endParaRPr lang="en-IN" b="1" dirty="0"/>
          </a:p>
        </p:txBody>
      </p:sp>
    </p:spTree>
    <p:extLst>
      <p:ext uri="{BB962C8B-B14F-4D97-AF65-F5344CB8AC3E}">
        <p14:creationId xmlns:p14="http://schemas.microsoft.com/office/powerpoint/2010/main" val="256238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640960" cy="5878532"/>
          </a:xfrm>
          <a:prstGeom prst="rect">
            <a:avLst/>
          </a:prstGeom>
        </p:spPr>
        <p:txBody>
          <a:bodyPr wrap="square">
            <a:spAutoFit/>
          </a:bodyPr>
          <a:lstStyle/>
          <a:p>
            <a:endParaRPr lang="en-IN" b="1" dirty="0"/>
          </a:p>
          <a:p>
            <a:r>
              <a:rPr lang="en-IN" b="1" dirty="0" smtClean="0"/>
              <a:t>Definition</a:t>
            </a:r>
          </a:p>
          <a:p>
            <a:r>
              <a:rPr lang="en-IN" sz="2000" b="1" dirty="0" smtClean="0"/>
              <a:t>According </a:t>
            </a:r>
            <a:r>
              <a:rPr lang="en-IN" sz="2000" b="1" dirty="0"/>
              <a:t>to Stephen P Robbins</a:t>
            </a:r>
            <a:r>
              <a:rPr lang="en-IN" sz="2000" dirty="0"/>
              <a:t>, HRM is a process consisting of the </a:t>
            </a:r>
            <a:r>
              <a:rPr lang="en-IN" sz="2000" dirty="0" smtClean="0"/>
              <a:t>acquisition, development</a:t>
            </a:r>
            <a:r>
              <a:rPr lang="en-IN" sz="2000" dirty="0"/>
              <a:t>, motivation &amp; maintenance of human </a:t>
            </a:r>
            <a:r>
              <a:rPr lang="en-IN" sz="2000" dirty="0" smtClean="0"/>
              <a:t>resource.</a:t>
            </a:r>
          </a:p>
          <a:p>
            <a:endParaRPr lang="en-US" sz="2000" dirty="0"/>
          </a:p>
          <a:p>
            <a:r>
              <a:rPr lang="en-US" sz="2000" b="1" dirty="0" smtClean="0"/>
              <a:t>Scope of HRM</a:t>
            </a:r>
            <a:endParaRPr lang="en-US" sz="2000" dirty="0"/>
          </a:p>
          <a:p>
            <a:r>
              <a:rPr lang="en-IN" sz="2000" b="1" dirty="0"/>
              <a:t>The Personnel Aspect</a:t>
            </a:r>
          </a:p>
          <a:p>
            <a:r>
              <a:rPr lang="en-IN" sz="2000" dirty="0" smtClean="0"/>
              <a:t>This aspect of HRM is concerned with the manpower planning, recruitment,</a:t>
            </a:r>
          </a:p>
          <a:p>
            <a:r>
              <a:rPr lang="en-IN" sz="2000" dirty="0" smtClean="0"/>
              <a:t>selection, placement, induction, transfer, promotion, demotion, termination,</a:t>
            </a:r>
          </a:p>
          <a:p>
            <a:r>
              <a:rPr lang="en-IN" sz="2000" dirty="0" smtClean="0"/>
              <a:t>training &amp; development, layoff &amp; retrenchment, wage &amp; salary administration, incentives, productivity etc.</a:t>
            </a:r>
          </a:p>
          <a:p>
            <a:r>
              <a:rPr lang="en-IN" sz="2000" b="1" dirty="0" smtClean="0"/>
              <a:t>The </a:t>
            </a:r>
            <a:r>
              <a:rPr lang="en-IN" sz="2000" b="1" dirty="0"/>
              <a:t>Welfare Aspect:-</a:t>
            </a:r>
          </a:p>
          <a:p>
            <a:r>
              <a:rPr lang="en-IN" sz="2000" dirty="0"/>
              <a:t>The welfare aspect is concerned with working conditions &amp; amenities such </a:t>
            </a:r>
            <a:r>
              <a:rPr lang="en-IN" sz="2000" dirty="0" smtClean="0"/>
              <a:t>as canteens</a:t>
            </a:r>
            <a:r>
              <a:rPr lang="en-IN" sz="2000" dirty="0"/>
              <a:t>, crèches, rest rooms, lunch rooms, housing, transport, </a:t>
            </a:r>
            <a:r>
              <a:rPr lang="en-IN" sz="2000" dirty="0" smtClean="0"/>
              <a:t>education, medical </a:t>
            </a:r>
            <a:r>
              <a:rPr lang="en-IN" sz="2000" dirty="0"/>
              <a:t>help, health &amp; safety, </a:t>
            </a:r>
            <a:r>
              <a:rPr lang="en-IN" sz="2000" dirty="0" smtClean="0"/>
              <a:t>cultural activities..</a:t>
            </a:r>
          </a:p>
          <a:p>
            <a:r>
              <a:rPr lang="en-IN" sz="2000" b="1" dirty="0"/>
              <a:t>The Industrial Aspect:-</a:t>
            </a:r>
          </a:p>
          <a:p>
            <a:r>
              <a:rPr lang="en-IN" sz="2000" dirty="0"/>
              <a:t>This aspect is concerned with employees. It includes union management</a:t>
            </a:r>
          </a:p>
          <a:p>
            <a:r>
              <a:rPr lang="en-IN" sz="2000" dirty="0"/>
              <a:t>relations, joint consultation, negotiating collective bargaining, grievance</a:t>
            </a:r>
          </a:p>
          <a:p>
            <a:r>
              <a:rPr lang="en-IN" sz="2000" dirty="0"/>
              <a:t>handling, disciplinary actions, settlement of industrial disputes etc.</a:t>
            </a:r>
          </a:p>
        </p:txBody>
      </p:sp>
    </p:spTree>
    <p:extLst>
      <p:ext uri="{BB962C8B-B14F-4D97-AF65-F5344CB8AC3E}">
        <p14:creationId xmlns:p14="http://schemas.microsoft.com/office/powerpoint/2010/main" val="38135438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32656"/>
            <a:ext cx="7776864" cy="6217087"/>
          </a:xfrm>
          <a:prstGeom prst="rect">
            <a:avLst/>
          </a:prstGeom>
        </p:spPr>
        <p:txBody>
          <a:bodyPr wrap="square">
            <a:spAutoFit/>
          </a:bodyPr>
          <a:lstStyle/>
          <a:p>
            <a:pPr>
              <a:lnSpc>
                <a:spcPct val="150000"/>
              </a:lnSpc>
            </a:pPr>
            <a:endParaRPr lang="en-US" sz="2000" dirty="0">
              <a:latin typeface="Cambria" pitchFamily="18" charset="0"/>
            </a:endParaRPr>
          </a:p>
          <a:p>
            <a:pPr>
              <a:lnSpc>
                <a:spcPct val="150000"/>
              </a:lnSpc>
            </a:pPr>
            <a:r>
              <a:rPr lang="en-US" sz="2000" b="1" dirty="0" smtClean="0">
                <a:latin typeface="Cambria" pitchFamily="18" charset="0"/>
              </a:rPr>
              <a:t>The </a:t>
            </a:r>
            <a:r>
              <a:rPr lang="en-US" sz="2000" b="1" dirty="0" err="1">
                <a:latin typeface="Cambria" pitchFamily="18" charset="0"/>
              </a:rPr>
              <a:t>Fombrun</a:t>
            </a:r>
            <a:r>
              <a:rPr lang="en-US" sz="2000" b="1" dirty="0">
                <a:latin typeface="Cambria" pitchFamily="18" charset="0"/>
              </a:rPr>
              <a:t> </a:t>
            </a:r>
            <a:r>
              <a:rPr lang="en-US" sz="2000" b="1" dirty="0" smtClean="0">
                <a:latin typeface="Cambria" pitchFamily="18" charset="0"/>
              </a:rPr>
              <a:t>mode</a:t>
            </a:r>
            <a:endParaRPr lang="en-US" sz="2000" b="1" dirty="0">
              <a:latin typeface="Cambria" pitchFamily="18" charset="0"/>
            </a:endParaRPr>
          </a:p>
          <a:p>
            <a:pPr marL="342900" indent="-342900">
              <a:lnSpc>
                <a:spcPct val="150000"/>
              </a:lnSpc>
              <a:buFont typeface="Wingdings" pitchFamily="2" charset="2"/>
              <a:buChar char="Ø"/>
            </a:pPr>
            <a:r>
              <a:rPr lang="en-US" sz="2000" i="1" dirty="0" smtClean="0">
                <a:latin typeface="Cambria" pitchFamily="18" charset="0"/>
              </a:rPr>
              <a:t>it emphasizes four function of management and their interrelatedness  – selection, appraisal, development and rewards</a:t>
            </a:r>
            <a:r>
              <a:rPr lang="en-US" sz="2000" dirty="0" smtClean="0">
                <a:latin typeface="Cambria" pitchFamily="18" charset="0"/>
              </a:rPr>
              <a:t>. This model is incomplete as it focuses only on 4 functions of HRM and ignores all other factors. But this mode is simple and can serve as a heuristic framework for explaining the nature and significance of HR activities.</a:t>
            </a:r>
          </a:p>
          <a:p>
            <a:pPr>
              <a:lnSpc>
                <a:spcPct val="150000"/>
              </a:lnSpc>
            </a:pPr>
            <a:r>
              <a:rPr lang="en-US" sz="2000" b="1" dirty="0" smtClean="0">
                <a:latin typeface="Cambria" pitchFamily="18" charset="0"/>
              </a:rPr>
              <a:t>The Harvard model</a:t>
            </a:r>
          </a:p>
          <a:p>
            <a:pPr>
              <a:lnSpc>
                <a:spcPct val="150000"/>
              </a:lnSpc>
            </a:pPr>
            <a:r>
              <a:rPr lang="en-US" sz="2000" dirty="0" smtClean="0">
                <a:latin typeface="Cambria" pitchFamily="18" charset="0"/>
              </a:rPr>
              <a:t>Consists of six critical components of HRM namely stake holders interests, situational factors, HRM policy choices, HR out come ,long term consequence and a feedback loop through.</a:t>
            </a:r>
          </a:p>
          <a:p>
            <a:endParaRPr lang="en-US" sz="2000" dirty="0"/>
          </a:p>
          <a:p>
            <a:endParaRPr lang="en-US" dirty="0"/>
          </a:p>
        </p:txBody>
      </p:sp>
    </p:spTree>
    <p:extLst>
      <p:ext uri="{BB962C8B-B14F-4D97-AF65-F5344CB8AC3E}">
        <p14:creationId xmlns:p14="http://schemas.microsoft.com/office/powerpoint/2010/main" val="546659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7920880" cy="5724644"/>
          </a:xfrm>
          <a:prstGeom prst="rect">
            <a:avLst/>
          </a:prstGeom>
        </p:spPr>
        <p:txBody>
          <a:bodyPr wrap="square">
            <a:spAutoFit/>
          </a:bodyPr>
          <a:lstStyle/>
          <a:p>
            <a:endParaRPr lang="en-US" dirty="0"/>
          </a:p>
          <a:p>
            <a:pPr>
              <a:lnSpc>
                <a:spcPct val="150000"/>
              </a:lnSpc>
            </a:pPr>
            <a:r>
              <a:rPr lang="en-US" sz="2000" b="1" dirty="0">
                <a:latin typeface="Cambria" pitchFamily="18" charset="0"/>
              </a:rPr>
              <a:t>The </a:t>
            </a:r>
            <a:r>
              <a:rPr lang="en-US" sz="2000" b="1" dirty="0" smtClean="0">
                <a:latin typeface="Cambria" pitchFamily="18" charset="0"/>
              </a:rPr>
              <a:t>Guest </a:t>
            </a:r>
            <a:r>
              <a:rPr lang="en-US" sz="2000" b="1" dirty="0">
                <a:latin typeface="Cambria" pitchFamily="18" charset="0"/>
              </a:rPr>
              <a:t>model</a:t>
            </a:r>
          </a:p>
          <a:p>
            <a:pPr>
              <a:lnSpc>
                <a:spcPct val="150000"/>
              </a:lnSpc>
            </a:pPr>
            <a:r>
              <a:rPr lang="en-US" sz="2000" dirty="0">
                <a:latin typeface="Cambria" pitchFamily="18" charset="0"/>
              </a:rPr>
              <a:t>Developed by </a:t>
            </a:r>
            <a:r>
              <a:rPr lang="en-US" sz="2000" dirty="0" smtClean="0">
                <a:latin typeface="Cambria" pitchFamily="18" charset="0"/>
              </a:rPr>
              <a:t>David </a:t>
            </a:r>
            <a:r>
              <a:rPr lang="en-US" sz="2000" dirty="0">
                <a:latin typeface="Cambria" pitchFamily="18" charset="0"/>
              </a:rPr>
              <a:t>guest </a:t>
            </a:r>
            <a:r>
              <a:rPr lang="en-US" sz="2000" dirty="0" smtClean="0">
                <a:latin typeface="Cambria" pitchFamily="18" charset="0"/>
              </a:rPr>
              <a:t>in1997. This </a:t>
            </a:r>
            <a:r>
              <a:rPr lang="en-US" sz="2000" dirty="0">
                <a:latin typeface="Cambria" pitchFamily="18" charset="0"/>
              </a:rPr>
              <a:t>model emphasizes on the assumption the that </a:t>
            </a:r>
            <a:r>
              <a:rPr lang="en-US" sz="2000" dirty="0" smtClean="0">
                <a:latin typeface="Cambria" pitchFamily="18" charset="0"/>
              </a:rPr>
              <a:t>HR </a:t>
            </a:r>
            <a:r>
              <a:rPr lang="en-US" sz="2000" dirty="0">
                <a:latin typeface="Cambria" pitchFamily="18" charset="0"/>
              </a:rPr>
              <a:t>manager has  specific strategies to </a:t>
            </a:r>
            <a:r>
              <a:rPr lang="en-US" sz="2000" dirty="0" smtClean="0">
                <a:latin typeface="Cambria" pitchFamily="18" charset="0"/>
              </a:rPr>
              <a:t>bring </a:t>
            </a:r>
            <a:r>
              <a:rPr lang="en-US" sz="2000" dirty="0">
                <a:latin typeface="Cambria" pitchFamily="18" charset="0"/>
              </a:rPr>
              <a:t>with ,which demand certain practices and when executed will </a:t>
            </a:r>
            <a:r>
              <a:rPr lang="en-US" sz="2000" dirty="0" smtClean="0">
                <a:latin typeface="Cambria" pitchFamily="18" charset="0"/>
              </a:rPr>
              <a:t>results </a:t>
            </a:r>
            <a:r>
              <a:rPr lang="en-US" sz="2000" dirty="0">
                <a:latin typeface="Cambria" pitchFamily="18" charset="0"/>
              </a:rPr>
              <a:t>in </a:t>
            </a:r>
            <a:r>
              <a:rPr lang="en-US" sz="2000" dirty="0" smtClean="0">
                <a:latin typeface="Cambria" pitchFamily="18" charset="0"/>
              </a:rPr>
              <a:t>outcomes, it </a:t>
            </a:r>
            <a:r>
              <a:rPr lang="en-US" sz="2000" dirty="0">
                <a:latin typeface="Cambria" pitchFamily="18" charset="0"/>
              </a:rPr>
              <a:t>emphasizes the logical sequence of six </a:t>
            </a:r>
            <a:r>
              <a:rPr lang="en-US" sz="2000" dirty="0" smtClean="0">
                <a:latin typeface="Cambria" pitchFamily="18" charset="0"/>
              </a:rPr>
              <a:t>component's: </a:t>
            </a:r>
            <a:endParaRPr lang="en-US" sz="2000" dirty="0">
              <a:latin typeface="Cambria" pitchFamily="18" charset="0"/>
            </a:endParaRPr>
          </a:p>
          <a:p>
            <a:pPr marL="342900" indent="-342900">
              <a:lnSpc>
                <a:spcPct val="150000"/>
              </a:lnSpc>
              <a:buFont typeface="Arial" pitchFamily="34" charset="0"/>
              <a:buChar char="•"/>
            </a:pPr>
            <a:r>
              <a:rPr lang="en-US" sz="2000" dirty="0" smtClean="0">
                <a:latin typeface="Cambria" pitchFamily="18" charset="0"/>
              </a:rPr>
              <a:t>HR </a:t>
            </a:r>
            <a:r>
              <a:rPr lang="en-US" sz="2000" dirty="0">
                <a:latin typeface="Cambria" pitchFamily="18" charset="0"/>
              </a:rPr>
              <a:t>strategy</a:t>
            </a:r>
          </a:p>
          <a:p>
            <a:pPr marL="342900" indent="-342900">
              <a:lnSpc>
                <a:spcPct val="150000"/>
              </a:lnSpc>
              <a:buFont typeface="Arial" pitchFamily="34" charset="0"/>
              <a:buChar char="•"/>
            </a:pPr>
            <a:r>
              <a:rPr lang="en-US" sz="2000" dirty="0" smtClean="0">
                <a:latin typeface="Cambria" pitchFamily="18" charset="0"/>
              </a:rPr>
              <a:t>HR practice </a:t>
            </a:r>
            <a:endParaRPr lang="en-US" sz="2000" dirty="0">
              <a:latin typeface="Cambria" pitchFamily="18" charset="0"/>
            </a:endParaRPr>
          </a:p>
          <a:p>
            <a:pPr marL="342900" indent="-342900">
              <a:lnSpc>
                <a:spcPct val="150000"/>
              </a:lnSpc>
              <a:buFont typeface="Arial" pitchFamily="34" charset="0"/>
              <a:buChar char="•"/>
            </a:pPr>
            <a:r>
              <a:rPr lang="en-US" sz="2000" dirty="0" smtClean="0">
                <a:latin typeface="Cambria" pitchFamily="18" charset="0"/>
              </a:rPr>
              <a:t>HR outcomes</a:t>
            </a:r>
            <a:endParaRPr lang="en-US" sz="2000" dirty="0">
              <a:latin typeface="Cambria" pitchFamily="18" charset="0"/>
            </a:endParaRPr>
          </a:p>
          <a:p>
            <a:pPr marL="342900" indent="-342900">
              <a:lnSpc>
                <a:spcPct val="150000"/>
              </a:lnSpc>
              <a:buFont typeface="Arial" pitchFamily="34" charset="0"/>
              <a:buChar char="•"/>
            </a:pPr>
            <a:r>
              <a:rPr lang="en-US" sz="2000" dirty="0">
                <a:latin typeface="Cambria" pitchFamily="18" charset="0"/>
              </a:rPr>
              <a:t>Behavioral outcomes</a:t>
            </a:r>
          </a:p>
          <a:p>
            <a:pPr marL="342900" indent="-342900">
              <a:lnSpc>
                <a:spcPct val="150000"/>
              </a:lnSpc>
              <a:buFont typeface="Arial" pitchFamily="34" charset="0"/>
              <a:buChar char="•"/>
            </a:pPr>
            <a:r>
              <a:rPr lang="en-US" sz="2000" dirty="0" smtClean="0">
                <a:latin typeface="Cambria" pitchFamily="18" charset="0"/>
              </a:rPr>
              <a:t>Performance </a:t>
            </a:r>
            <a:r>
              <a:rPr lang="en-US" sz="2000" dirty="0">
                <a:latin typeface="Cambria" pitchFamily="18" charset="0"/>
              </a:rPr>
              <a:t>results and </a:t>
            </a:r>
            <a:r>
              <a:rPr lang="en-US" sz="2000" dirty="0" smtClean="0">
                <a:latin typeface="Cambria" pitchFamily="18" charset="0"/>
              </a:rPr>
              <a:t>financial </a:t>
            </a:r>
            <a:r>
              <a:rPr lang="en-US" sz="2000" dirty="0">
                <a:latin typeface="Cambria" pitchFamily="18" charset="0"/>
              </a:rPr>
              <a:t>consequences</a:t>
            </a:r>
          </a:p>
          <a:p>
            <a:pPr>
              <a:lnSpc>
                <a:spcPct val="150000"/>
              </a:lnSpc>
            </a:pPr>
            <a:endParaRPr lang="en-US" sz="2000" dirty="0" smtClean="0">
              <a:latin typeface="Cambria" pitchFamily="18" charset="0"/>
            </a:endParaRPr>
          </a:p>
          <a:p>
            <a:endParaRPr lang="en-US" dirty="0"/>
          </a:p>
        </p:txBody>
      </p:sp>
    </p:spTree>
    <p:extLst>
      <p:ext uri="{BB962C8B-B14F-4D97-AF65-F5344CB8AC3E}">
        <p14:creationId xmlns:p14="http://schemas.microsoft.com/office/powerpoint/2010/main" val="182417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16632"/>
            <a:ext cx="7992888" cy="6679332"/>
          </a:xfrm>
          <a:prstGeom prst="rect">
            <a:avLst/>
          </a:prstGeom>
        </p:spPr>
        <p:txBody>
          <a:bodyPr wrap="square">
            <a:spAutoFit/>
          </a:bodyPr>
          <a:lstStyle/>
          <a:p>
            <a:endParaRPr lang="en-US" dirty="0" smtClean="0"/>
          </a:p>
          <a:p>
            <a:r>
              <a:rPr lang="en-US" sz="2000" b="1" dirty="0">
                <a:latin typeface="Cambria" pitchFamily="18" charset="0"/>
              </a:rPr>
              <a:t>The </a:t>
            </a:r>
            <a:r>
              <a:rPr lang="en-US" sz="2000" b="1" dirty="0" smtClean="0">
                <a:latin typeface="Cambria" pitchFamily="18" charset="0"/>
              </a:rPr>
              <a:t>Warwick model</a:t>
            </a:r>
          </a:p>
          <a:p>
            <a:endParaRPr lang="en-US" sz="2000" b="1" dirty="0">
              <a:latin typeface="Cambria" pitchFamily="18" charset="0"/>
            </a:endParaRPr>
          </a:p>
          <a:p>
            <a:pPr>
              <a:lnSpc>
                <a:spcPct val="150000"/>
              </a:lnSpc>
            </a:pPr>
            <a:r>
              <a:rPr lang="en-US" sz="2000" dirty="0" smtClean="0">
                <a:latin typeface="Cambria" pitchFamily="18" charset="0"/>
                <a:cs typeface="Times New Roman" pitchFamily="18" charset="0"/>
              </a:rPr>
              <a:t>Developed </a:t>
            </a:r>
            <a:r>
              <a:rPr lang="en-US" sz="2000" dirty="0">
                <a:latin typeface="Cambria" pitchFamily="18" charset="0"/>
                <a:cs typeface="Times New Roman" pitchFamily="18" charset="0"/>
              </a:rPr>
              <a:t>by two </a:t>
            </a:r>
            <a:r>
              <a:rPr lang="en-US" sz="2000" dirty="0" smtClean="0">
                <a:latin typeface="Cambria" pitchFamily="18" charset="0"/>
                <a:cs typeface="Times New Roman" pitchFamily="18" charset="0"/>
              </a:rPr>
              <a:t>researcher, </a:t>
            </a:r>
            <a:r>
              <a:rPr lang="en-US" sz="2000" dirty="0">
                <a:latin typeface="Cambria" pitchFamily="18" charset="0"/>
                <a:cs typeface="Times New Roman" pitchFamily="18" charset="0"/>
              </a:rPr>
              <a:t>it include five elements:</a:t>
            </a:r>
          </a:p>
          <a:p>
            <a:pPr marL="285750" indent="-285750">
              <a:lnSpc>
                <a:spcPct val="150000"/>
              </a:lnSpc>
              <a:buFont typeface="Arial" pitchFamily="34" charset="0"/>
              <a:buChar char="•"/>
            </a:pPr>
            <a:r>
              <a:rPr lang="en-US" sz="2000" dirty="0">
                <a:latin typeface="Cambria" pitchFamily="18" charset="0"/>
                <a:cs typeface="Times New Roman" pitchFamily="18" charset="0"/>
              </a:rPr>
              <a:t>Outer context (macro </a:t>
            </a:r>
            <a:r>
              <a:rPr lang="en-US" sz="2000" dirty="0" err="1" smtClean="0">
                <a:latin typeface="Cambria" pitchFamily="18" charset="0"/>
                <a:cs typeface="Times New Roman" pitchFamily="18" charset="0"/>
              </a:rPr>
              <a:t>envt</a:t>
            </a:r>
            <a:r>
              <a:rPr lang="en-US" sz="2000" dirty="0" smtClean="0">
                <a:latin typeface="Cambria" pitchFamily="18" charset="0"/>
                <a:cs typeface="Times New Roman" pitchFamily="18" charset="0"/>
              </a:rPr>
              <a:t>. </a:t>
            </a:r>
            <a:r>
              <a:rPr lang="en-US" sz="2000" dirty="0">
                <a:latin typeface="Cambria" pitchFamily="18" charset="0"/>
                <a:cs typeface="Times New Roman" pitchFamily="18" charset="0"/>
              </a:rPr>
              <a:t>factors</a:t>
            </a:r>
            <a:r>
              <a:rPr lang="en-US" sz="2000" dirty="0" smtClean="0">
                <a:latin typeface="Cambria" pitchFamily="18" charset="0"/>
                <a:cs typeface="Times New Roman" pitchFamily="18" charset="0"/>
              </a:rPr>
              <a:t>)</a:t>
            </a:r>
            <a:endParaRPr lang="en-US" sz="2000" dirty="0">
              <a:latin typeface="Cambria" pitchFamily="18" charset="0"/>
              <a:cs typeface="Times New Roman" pitchFamily="18" charset="0"/>
            </a:endParaRPr>
          </a:p>
          <a:p>
            <a:pPr marL="285750" indent="-285750">
              <a:lnSpc>
                <a:spcPct val="150000"/>
              </a:lnSpc>
              <a:buFont typeface="Arial" pitchFamily="34" charset="0"/>
              <a:buChar char="•"/>
            </a:pPr>
            <a:r>
              <a:rPr lang="en-US" sz="2000" dirty="0">
                <a:latin typeface="Cambria" pitchFamily="18" charset="0"/>
                <a:cs typeface="Times New Roman" pitchFamily="18" charset="0"/>
              </a:rPr>
              <a:t>Inner context (micro </a:t>
            </a:r>
            <a:r>
              <a:rPr lang="en-US" sz="2000" dirty="0" err="1" smtClean="0">
                <a:latin typeface="Cambria" pitchFamily="18" charset="0"/>
                <a:cs typeface="Times New Roman" pitchFamily="18" charset="0"/>
              </a:rPr>
              <a:t>envt</a:t>
            </a:r>
            <a:r>
              <a:rPr lang="en-US" sz="2000" dirty="0" smtClean="0">
                <a:latin typeface="Cambria" pitchFamily="18" charset="0"/>
                <a:cs typeface="Times New Roman" pitchFamily="18" charset="0"/>
              </a:rPr>
              <a:t>. factors</a:t>
            </a:r>
            <a:r>
              <a:rPr lang="en-US" sz="2000" dirty="0">
                <a:latin typeface="Cambria" pitchFamily="18" charset="0"/>
                <a:cs typeface="Times New Roman" pitchFamily="18" charset="0"/>
              </a:rPr>
              <a:t>)</a:t>
            </a:r>
          </a:p>
          <a:p>
            <a:pPr marL="285750" indent="-285750">
              <a:lnSpc>
                <a:spcPct val="150000"/>
              </a:lnSpc>
              <a:buFont typeface="Arial" pitchFamily="34" charset="0"/>
              <a:buChar char="•"/>
            </a:pPr>
            <a:r>
              <a:rPr lang="en-US" sz="2000" dirty="0">
                <a:latin typeface="Cambria" pitchFamily="18" charset="0"/>
                <a:cs typeface="Times New Roman" pitchFamily="18" charset="0"/>
              </a:rPr>
              <a:t>Business </a:t>
            </a:r>
            <a:r>
              <a:rPr lang="en-US" sz="2000" dirty="0" smtClean="0">
                <a:latin typeface="Cambria" pitchFamily="18" charset="0"/>
                <a:cs typeface="Times New Roman" pitchFamily="18" charset="0"/>
              </a:rPr>
              <a:t>strategy </a:t>
            </a:r>
            <a:r>
              <a:rPr lang="en-US" sz="2000" dirty="0">
                <a:latin typeface="Cambria" pitchFamily="18" charset="0"/>
                <a:cs typeface="Times New Roman" pitchFamily="18" charset="0"/>
              </a:rPr>
              <a:t>content</a:t>
            </a:r>
          </a:p>
          <a:p>
            <a:pPr marL="285750" indent="-285750">
              <a:lnSpc>
                <a:spcPct val="150000"/>
              </a:lnSpc>
              <a:buFont typeface="Arial" pitchFamily="34" charset="0"/>
              <a:buChar char="•"/>
            </a:pPr>
            <a:r>
              <a:rPr lang="en-US" sz="2000" dirty="0" smtClean="0">
                <a:latin typeface="Cambria" pitchFamily="18" charset="0"/>
                <a:cs typeface="Times New Roman" pitchFamily="18" charset="0"/>
              </a:rPr>
              <a:t>HRM context</a:t>
            </a:r>
            <a:endParaRPr lang="en-US" sz="2000" dirty="0">
              <a:latin typeface="Cambria" pitchFamily="18" charset="0"/>
              <a:cs typeface="Times New Roman" pitchFamily="18" charset="0"/>
            </a:endParaRPr>
          </a:p>
          <a:p>
            <a:pPr marL="285750" indent="-285750">
              <a:lnSpc>
                <a:spcPct val="150000"/>
              </a:lnSpc>
              <a:buFont typeface="Arial" pitchFamily="34" charset="0"/>
              <a:buChar char="•"/>
            </a:pPr>
            <a:r>
              <a:rPr lang="en-US" sz="2000" dirty="0" smtClean="0">
                <a:latin typeface="Cambria" pitchFamily="18" charset="0"/>
                <a:cs typeface="Times New Roman" pitchFamily="18" charset="0"/>
              </a:rPr>
              <a:t>HRM </a:t>
            </a:r>
            <a:r>
              <a:rPr lang="en-US" sz="2000" dirty="0">
                <a:latin typeface="Cambria" pitchFamily="18" charset="0"/>
                <a:cs typeface="Times New Roman" pitchFamily="18" charset="0"/>
              </a:rPr>
              <a:t>content</a:t>
            </a:r>
          </a:p>
          <a:p>
            <a:pPr>
              <a:lnSpc>
                <a:spcPct val="150000"/>
              </a:lnSpc>
            </a:pPr>
            <a:r>
              <a:rPr lang="en-US" sz="2000" dirty="0" smtClean="0">
                <a:latin typeface="Cambria" pitchFamily="18" charset="0"/>
                <a:cs typeface="Times New Roman" pitchFamily="18" charset="0"/>
              </a:rPr>
              <a:t>This </a:t>
            </a:r>
            <a:r>
              <a:rPr lang="en-US" sz="2000" dirty="0">
                <a:latin typeface="Cambria" pitchFamily="18" charset="0"/>
                <a:cs typeface="Times New Roman" pitchFamily="18" charset="0"/>
              </a:rPr>
              <a:t>model identifies and </a:t>
            </a:r>
            <a:r>
              <a:rPr lang="en-US" sz="2000" dirty="0" smtClean="0">
                <a:latin typeface="Cambria" pitchFamily="18" charset="0"/>
                <a:cs typeface="Times New Roman" pitchFamily="18" charset="0"/>
              </a:rPr>
              <a:t>classifies </a:t>
            </a:r>
            <a:r>
              <a:rPr lang="en-US" sz="2000" dirty="0">
                <a:latin typeface="Cambria" pitchFamily="18" charset="0"/>
                <a:cs typeface="Times New Roman" pitchFamily="18" charset="0"/>
              </a:rPr>
              <a:t>important </a:t>
            </a:r>
            <a:r>
              <a:rPr lang="en-US" sz="2000" dirty="0" smtClean="0">
                <a:latin typeface="Cambria" pitchFamily="18" charset="0"/>
                <a:cs typeface="Times New Roman" pitchFamily="18" charset="0"/>
              </a:rPr>
              <a:t>environment </a:t>
            </a:r>
            <a:r>
              <a:rPr lang="en-US" sz="2000" dirty="0">
                <a:latin typeface="Cambria" pitchFamily="18" charset="0"/>
                <a:cs typeface="Times New Roman" pitchFamily="18" charset="0"/>
              </a:rPr>
              <a:t>influences on </a:t>
            </a:r>
            <a:r>
              <a:rPr lang="en-US" sz="2000" dirty="0" smtClean="0">
                <a:latin typeface="Cambria" pitchFamily="18" charset="0"/>
                <a:cs typeface="Times New Roman" pitchFamily="18" charset="0"/>
              </a:rPr>
              <a:t>HRM. </a:t>
            </a:r>
            <a:r>
              <a:rPr lang="en-US" sz="2000" dirty="0">
                <a:latin typeface="Cambria" pitchFamily="18" charset="0"/>
                <a:cs typeface="Times New Roman" pitchFamily="18" charset="0"/>
              </a:rPr>
              <a:t>T</a:t>
            </a:r>
            <a:r>
              <a:rPr lang="en-US" sz="2000" dirty="0" smtClean="0">
                <a:latin typeface="Cambria" pitchFamily="18" charset="0"/>
                <a:cs typeface="Times New Roman" pitchFamily="18" charset="0"/>
              </a:rPr>
              <a:t>his </a:t>
            </a:r>
            <a:r>
              <a:rPr lang="en-US" sz="2000" dirty="0">
                <a:latin typeface="Cambria" pitchFamily="18" charset="0"/>
                <a:cs typeface="Times New Roman" pitchFamily="18" charset="0"/>
              </a:rPr>
              <a:t>model takes cognizance  of business  strategy and </a:t>
            </a:r>
            <a:r>
              <a:rPr lang="en-US" sz="2000" dirty="0" smtClean="0">
                <a:latin typeface="Cambria" pitchFamily="18" charset="0"/>
                <a:cs typeface="Times New Roman" pitchFamily="18" charset="0"/>
              </a:rPr>
              <a:t>HR practices, the </a:t>
            </a:r>
            <a:r>
              <a:rPr lang="en-US" sz="2000" dirty="0">
                <a:latin typeface="Cambria" pitchFamily="18" charset="0"/>
                <a:cs typeface="Times New Roman" pitchFamily="18" charset="0"/>
              </a:rPr>
              <a:t>external and internal </a:t>
            </a:r>
            <a:r>
              <a:rPr lang="en-US" sz="2000" dirty="0" smtClean="0">
                <a:latin typeface="Cambria" pitchFamily="18" charset="0"/>
                <a:cs typeface="Times New Roman" pitchFamily="18" charset="0"/>
              </a:rPr>
              <a:t>content, in </a:t>
            </a:r>
            <a:r>
              <a:rPr lang="en-US" sz="2000" dirty="0">
                <a:latin typeface="Cambria" pitchFamily="18" charset="0"/>
                <a:cs typeface="Times New Roman" pitchFamily="18" charset="0"/>
              </a:rPr>
              <a:t>which these activities take place and process by which such changes take place including transactions between changes in both external content and internal content,</a:t>
            </a:r>
          </a:p>
        </p:txBody>
      </p:sp>
    </p:spTree>
    <p:extLst>
      <p:ext uri="{BB962C8B-B14F-4D97-AF65-F5344CB8AC3E}">
        <p14:creationId xmlns:p14="http://schemas.microsoft.com/office/powerpoint/2010/main" val="3834745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568952" cy="6155531"/>
          </a:xfrm>
          <a:prstGeom prst="rect">
            <a:avLst/>
          </a:prstGeom>
        </p:spPr>
        <p:txBody>
          <a:bodyPr wrap="square">
            <a:spAutoFit/>
          </a:bodyPr>
          <a:lstStyle/>
          <a:p>
            <a:pPr algn="ctr"/>
            <a:r>
              <a:rPr lang="en-IN" b="1" dirty="0"/>
              <a:t>OBJECTIVES OF </a:t>
            </a:r>
            <a:r>
              <a:rPr lang="en-IN" b="1" dirty="0" smtClean="0"/>
              <a:t>HRM</a:t>
            </a:r>
          </a:p>
          <a:p>
            <a:endParaRPr lang="en-US" b="1" dirty="0" smtClean="0"/>
          </a:p>
          <a:p>
            <a:pPr marL="342900" indent="-342900">
              <a:buAutoNum type="arabicParenR"/>
            </a:pPr>
            <a:r>
              <a:rPr lang="en-IN" sz="2000" b="1" dirty="0" smtClean="0"/>
              <a:t>Societal </a:t>
            </a:r>
            <a:r>
              <a:rPr lang="en-IN" sz="2000" b="1" dirty="0"/>
              <a:t>Objectives </a:t>
            </a:r>
            <a:r>
              <a:rPr lang="en-IN" sz="2000" b="1" dirty="0" smtClean="0"/>
              <a:t>:-</a:t>
            </a:r>
          </a:p>
          <a:p>
            <a:endParaRPr lang="en-IN" sz="2000" b="1" dirty="0"/>
          </a:p>
          <a:p>
            <a:pPr marL="285750" indent="-285750">
              <a:buFont typeface="Wingdings" pitchFamily="2" charset="2"/>
              <a:buChar char="Ø"/>
            </a:pPr>
            <a:r>
              <a:rPr lang="en-IN" sz="2000" dirty="0" smtClean="0"/>
              <a:t>To </a:t>
            </a:r>
            <a:r>
              <a:rPr lang="en-IN" sz="2000" dirty="0"/>
              <a:t>manage human resources in an ethical &amp; socially responsible</a:t>
            </a:r>
          </a:p>
          <a:p>
            <a:r>
              <a:rPr lang="en-IN" sz="2000" dirty="0" smtClean="0"/>
              <a:t>     manner</a:t>
            </a:r>
            <a:r>
              <a:rPr lang="en-IN" sz="2000" dirty="0"/>
              <a:t>.</a:t>
            </a:r>
          </a:p>
          <a:p>
            <a:pPr marL="285750" indent="-285750">
              <a:buFont typeface="Wingdings" pitchFamily="2" charset="2"/>
              <a:buChar char="Ø"/>
            </a:pPr>
            <a:r>
              <a:rPr lang="en-IN" sz="2000" dirty="0" smtClean="0"/>
              <a:t>To </a:t>
            </a:r>
            <a:r>
              <a:rPr lang="en-IN" sz="2000" dirty="0"/>
              <a:t>ensure compliance with legal &amp; ethical standards.</a:t>
            </a:r>
          </a:p>
          <a:p>
            <a:pPr marL="285750" indent="-285750">
              <a:buFont typeface="Wingdings" pitchFamily="2" charset="2"/>
              <a:buChar char="Ø"/>
            </a:pPr>
            <a:r>
              <a:rPr lang="en-IN" sz="2000" dirty="0" smtClean="0"/>
              <a:t>To </a:t>
            </a:r>
            <a:r>
              <a:rPr lang="en-IN" sz="2000" dirty="0"/>
              <a:t>minimise the negative impact of societal demands upon the</a:t>
            </a:r>
          </a:p>
          <a:p>
            <a:r>
              <a:rPr lang="en-IN" sz="2000" dirty="0"/>
              <a:t>organisation.</a:t>
            </a:r>
            <a:endParaRPr lang="en-US" sz="2000" b="1" dirty="0"/>
          </a:p>
          <a:p>
            <a:endParaRPr lang="en-US" sz="2000" b="1" dirty="0" smtClean="0"/>
          </a:p>
          <a:p>
            <a:r>
              <a:rPr lang="en-IN" sz="2000" b="1" dirty="0"/>
              <a:t>2) Organisational Objective</a:t>
            </a:r>
            <a:r>
              <a:rPr lang="en-IN" sz="2000" b="1" dirty="0" smtClean="0"/>
              <a:t>:-</a:t>
            </a:r>
          </a:p>
          <a:p>
            <a:endParaRPr lang="en-IN" sz="2000" b="1" dirty="0"/>
          </a:p>
          <a:p>
            <a:pPr marL="285750" indent="-285750">
              <a:buFont typeface="Wingdings" pitchFamily="2" charset="2"/>
              <a:buChar char="Ø"/>
            </a:pPr>
            <a:r>
              <a:rPr lang="en-IN" sz="2000" dirty="0" smtClean="0"/>
              <a:t>HR </a:t>
            </a:r>
            <a:r>
              <a:rPr lang="en-IN" sz="2000" dirty="0"/>
              <a:t>department, like any other department in an organisation, </a:t>
            </a:r>
            <a:r>
              <a:rPr lang="en-IN" sz="2000" dirty="0" smtClean="0"/>
              <a:t>should focus </a:t>
            </a:r>
            <a:r>
              <a:rPr lang="en-IN" sz="2000" dirty="0"/>
              <a:t>on achieving the goals of the organisation first. If it does not </a:t>
            </a:r>
            <a:r>
              <a:rPr lang="en-IN" sz="2000" dirty="0" smtClean="0"/>
              <a:t>meet this </a:t>
            </a:r>
            <a:r>
              <a:rPr lang="en-IN" sz="2000" dirty="0"/>
              <a:t>purpose, the HR department cannot exist in the long run.</a:t>
            </a:r>
          </a:p>
          <a:p>
            <a:pPr marL="285750" indent="-285750">
              <a:buFont typeface="Wingdings" pitchFamily="2" charset="2"/>
              <a:buChar char="Ø"/>
            </a:pPr>
            <a:r>
              <a:rPr lang="en-IN" sz="2000" dirty="0" smtClean="0"/>
              <a:t>HR </a:t>
            </a:r>
            <a:r>
              <a:rPr lang="en-IN" sz="2000" dirty="0"/>
              <a:t>department should recognise its role in bringing </a:t>
            </a:r>
            <a:r>
              <a:rPr lang="en-IN" sz="2000" dirty="0" smtClean="0"/>
              <a:t>about organisational </a:t>
            </a:r>
            <a:r>
              <a:rPr lang="en-IN" sz="2000" dirty="0"/>
              <a:t>effectiveness.</a:t>
            </a:r>
          </a:p>
          <a:p>
            <a:pPr marL="285750" indent="-285750">
              <a:buFont typeface="Wingdings" pitchFamily="2" charset="2"/>
              <a:buChar char="Ø"/>
            </a:pPr>
            <a:r>
              <a:rPr lang="en-IN" sz="2000" dirty="0" smtClean="0"/>
              <a:t>HRM </a:t>
            </a:r>
            <a:r>
              <a:rPr lang="en-IN" sz="2000" dirty="0"/>
              <a:t>is not an end in itself. It is only a means to assist the </a:t>
            </a:r>
            <a:r>
              <a:rPr lang="en-IN" sz="2000" dirty="0" smtClean="0"/>
              <a:t>organisation with </a:t>
            </a:r>
            <a:r>
              <a:rPr lang="en-IN" sz="2000" dirty="0"/>
              <a:t>its primary objectives.</a:t>
            </a:r>
            <a:endParaRPr lang="en-US" sz="2000" b="1" dirty="0"/>
          </a:p>
          <a:p>
            <a:endParaRPr lang="en-IN" dirty="0"/>
          </a:p>
        </p:txBody>
      </p:sp>
    </p:spTree>
    <p:extLst>
      <p:ext uri="{BB962C8B-B14F-4D97-AF65-F5344CB8AC3E}">
        <p14:creationId xmlns:p14="http://schemas.microsoft.com/office/powerpoint/2010/main" val="1609846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84976" cy="6494085"/>
          </a:xfrm>
          <a:prstGeom prst="rect">
            <a:avLst/>
          </a:prstGeom>
        </p:spPr>
        <p:txBody>
          <a:bodyPr wrap="square">
            <a:spAutoFit/>
          </a:bodyPr>
          <a:lstStyle/>
          <a:p>
            <a:endParaRPr lang="en-IN" b="1" dirty="0" smtClean="0"/>
          </a:p>
          <a:p>
            <a:r>
              <a:rPr lang="en-IN" b="1" dirty="0" smtClean="0"/>
              <a:t> 3) Functional </a:t>
            </a:r>
            <a:r>
              <a:rPr lang="en-IN" b="1" dirty="0"/>
              <a:t>Objectives:-</a:t>
            </a:r>
          </a:p>
          <a:p>
            <a:pPr marL="285750" indent="-285750">
              <a:buFont typeface="Wingdings" pitchFamily="2" charset="2"/>
              <a:buChar char="Ø"/>
            </a:pPr>
            <a:r>
              <a:rPr lang="en-IN" dirty="0" smtClean="0"/>
              <a:t> </a:t>
            </a:r>
            <a:r>
              <a:rPr lang="en-IN" sz="2000" dirty="0"/>
              <a:t>To maintain the HRM departments contribution at a level appropriate </a:t>
            </a:r>
            <a:r>
              <a:rPr lang="en-IN" sz="2000" dirty="0" smtClean="0"/>
              <a:t>to the </a:t>
            </a:r>
            <a:r>
              <a:rPr lang="en-IN" sz="2000" dirty="0"/>
              <a:t>organisation’s needs. Resources are wasted when HRM is </a:t>
            </a:r>
            <a:r>
              <a:rPr lang="en-IN" sz="2000" dirty="0" smtClean="0"/>
              <a:t>either more </a:t>
            </a:r>
            <a:r>
              <a:rPr lang="en-IN" sz="2000" dirty="0"/>
              <a:t>or </a:t>
            </a:r>
            <a:r>
              <a:rPr lang="en-IN" sz="2000" dirty="0" smtClean="0"/>
              <a:t>less sophisticated </a:t>
            </a:r>
            <a:r>
              <a:rPr lang="en-IN" sz="2000" dirty="0"/>
              <a:t>to suit the organisation’s demands.</a:t>
            </a:r>
          </a:p>
          <a:p>
            <a:pPr marL="285750" indent="-285750">
              <a:buFont typeface="Wingdings" pitchFamily="2" charset="2"/>
              <a:buChar char="Ø"/>
            </a:pPr>
            <a:r>
              <a:rPr lang="en-IN" sz="2000" dirty="0" smtClean="0"/>
              <a:t>HRM </a:t>
            </a:r>
            <a:r>
              <a:rPr lang="en-IN" sz="2000" dirty="0"/>
              <a:t>should employ the skills &amp; abilities of the workforce efficiently.</a:t>
            </a:r>
          </a:p>
          <a:p>
            <a:pPr marL="285750" indent="-285750">
              <a:buFont typeface="Wingdings" pitchFamily="2" charset="2"/>
              <a:buChar char="Ø"/>
            </a:pPr>
            <a:r>
              <a:rPr lang="en-IN" sz="2000" dirty="0"/>
              <a:t>It should aim at making the people’s strength more productive </a:t>
            </a:r>
            <a:r>
              <a:rPr lang="en-IN" sz="2000" dirty="0" smtClean="0"/>
              <a:t>&amp; beneficial </a:t>
            </a:r>
            <a:r>
              <a:rPr lang="en-IN" sz="2000" dirty="0"/>
              <a:t>to the organisation.</a:t>
            </a:r>
          </a:p>
          <a:p>
            <a:pPr marL="285750" indent="-285750">
              <a:buFont typeface="Wingdings" pitchFamily="2" charset="2"/>
              <a:buChar char="Ø"/>
            </a:pPr>
            <a:r>
              <a:rPr lang="en-IN" sz="2000" dirty="0" smtClean="0"/>
              <a:t>HRM </a:t>
            </a:r>
            <a:r>
              <a:rPr lang="en-IN" sz="2000" dirty="0"/>
              <a:t>should aim at providing the organisation with well trained &amp; </a:t>
            </a:r>
            <a:r>
              <a:rPr lang="en-IN" sz="2000" dirty="0" smtClean="0"/>
              <a:t>well motivated </a:t>
            </a:r>
            <a:r>
              <a:rPr lang="en-IN" sz="2000" dirty="0"/>
              <a:t>employees</a:t>
            </a:r>
            <a:r>
              <a:rPr lang="en-IN" sz="2000" dirty="0" smtClean="0"/>
              <a:t>.</a:t>
            </a:r>
          </a:p>
          <a:p>
            <a:pPr marL="285750" indent="-285750">
              <a:buFont typeface="Wingdings" pitchFamily="2" charset="2"/>
              <a:buChar char="Ø"/>
            </a:pPr>
            <a:endParaRPr lang="en-IN" sz="2000" dirty="0" smtClean="0"/>
          </a:p>
          <a:p>
            <a:r>
              <a:rPr lang="en-IN" sz="2000" b="1" dirty="0"/>
              <a:t>4) Personnel Objectives</a:t>
            </a:r>
          </a:p>
          <a:p>
            <a:pPr marL="285750" indent="-285750">
              <a:buFont typeface="Wingdings" pitchFamily="2" charset="2"/>
              <a:buChar char="Ø"/>
            </a:pPr>
            <a:r>
              <a:rPr lang="en-IN" sz="2000" dirty="0" smtClean="0"/>
              <a:t> </a:t>
            </a:r>
            <a:r>
              <a:rPr lang="en-IN" sz="2000" dirty="0"/>
              <a:t>HRM should increase employees job satisfaction to the fullest extent.</a:t>
            </a:r>
          </a:p>
          <a:p>
            <a:pPr marL="285750" indent="-285750">
              <a:buFont typeface="Wingdings" pitchFamily="2" charset="2"/>
              <a:buChar char="Ø"/>
            </a:pPr>
            <a:r>
              <a:rPr lang="en-IN" sz="2000" dirty="0" smtClean="0"/>
              <a:t> </a:t>
            </a:r>
            <a:r>
              <a:rPr lang="en-IN" sz="2000" dirty="0"/>
              <a:t>HRM should also meet the self actualisation needs of the employees. </a:t>
            </a:r>
            <a:r>
              <a:rPr lang="en-IN" sz="2000" dirty="0" smtClean="0"/>
              <a:t>It should </a:t>
            </a:r>
            <a:r>
              <a:rPr lang="en-IN" sz="2000" dirty="0"/>
              <a:t>stimulate every employee to achieve his potential.</a:t>
            </a:r>
          </a:p>
          <a:p>
            <a:pPr marL="285750" indent="-285750">
              <a:buFont typeface="Wingdings" pitchFamily="2" charset="2"/>
              <a:buChar char="Ø"/>
            </a:pPr>
            <a:r>
              <a:rPr lang="en-IN" sz="2000" dirty="0" smtClean="0"/>
              <a:t>HRM </a:t>
            </a:r>
            <a:r>
              <a:rPr lang="en-IN" sz="2000" dirty="0"/>
              <a:t>should assist the employees in achieving their personal goals, </a:t>
            </a:r>
            <a:r>
              <a:rPr lang="en-IN" sz="2000" dirty="0" smtClean="0"/>
              <a:t>at least </a:t>
            </a:r>
            <a:r>
              <a:rPr lang="en-IN" sz="2000" dirty="0"/>
              <a:t>in so far as these goals enhance the individual’s contribution to </a:t>
            </a:r>
            <a:r>
              <a:rPr lang="en-IN" sz="2000" dirty="0" smtClean="0"/>
              <a:t>the organisation</a:t>
            </a:r>
            <a:r>
              <a:rPr lang="en-IN" sz="2000" dirty="0"/>
              <a:t>.</a:t>
            </a:r>
          </a:p>
          <a:p>
            <a:pPr marL="285750" indent="-285750">
              <a:buFont typeface="Wingdings" pitchFamily="2" charset="2"/>
              <a:buChar char="Ø"/>
            </a:pPr>
            <a:r>
              <a:rPr lang="en-IN" sz="2000" dirty="0" smtClean="0"/>
              <a:t> </a:t>
            </a:r>
            <a:r>
              <a:rPr lang="en-IN" sz="2000" dirty="0"/>
              <a:t>HRM should develop &amp; maintain a quality of work life. It </a:t>
            </a:r>
            <a:r>
              <a:rPr lang="en-IN" sz="2000" dirty="0" smtClean="0"/>
              <a:t>makes employment </a:t>
            </a:r>
            <a:r>
              <a:rPr lang="en-IN" sz="2000" dirty="0"/>
              <a:t>in the organisation a desirable, personal &amp; social situation.</a:t>
            </a:r>
          </a:p>
          <a:p>
            <a:pPr marL="285750" indent="-285750">
              <a:buFont typeface="Wingdings" pitchFamily="2" charset="2"/>
              <a:buChar char="Ø"/>
            </a:pPr>
            <a:r>
              <a:rPr lang="en-IN" sz="2000" dirty="0"/>
              <a:t>Organisational performance can never be improved without the quality</a:t>
            </a:r>
          </a:p>
          <a:p>
            <a:r>
              <a:rPr lang="en-IN" sz="2000" dirty="0" smtClean="0"/>
              <a:t>     of </a:t>
            </a:r>
            <a:r>
              <a:rPr lang="en-IN" sz="2000" dirty="0"/>
              <a:t>work life.</a:t>
            </a:r>
          </a:p>
        </p:txBody>
      </p:sp>
    </p:spTree>
    <p:extLst>
      <p:ext uri="{BB962C8B-B14F-4D97-AF65-F5344CB8AC3E}">
        <p14:creationId xmlns:p14="http://schemas.microsoft.com/office/powerpoint/2010/main" val="3747053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640959" cy="6432530"/>
          </a:xfrm>
          <a:prstGeom prst="rect">
            <a:avLst/>
          </a:prstGeom>
        </p:spPr>
        <p:txBody>
          <a:bodyPr wrap="square">
            <a:spAutoFit/>
          </a:bodyPr>
          <a:lstStyle/>
          <a:p>
            <a:pPr algn="ctr"/>
            <a:r>
              <a:rPr lang="en-IN" b="1" dirty="0"/>
              <a:t>FUNCTIONS OF </a:t>
            </a:r>
            <a:r>
              <a:rPr lang="en-IN" b="1" dirty="0" smtClean="0"/>
              <a:t>HRM</a:t>
            </a:r>
          </a:p>
          <a:p>
            <a:endParaRPr lang="en-IN" b="1" dirty="0" smtClean="0"/>
          </a:p>
          <a:p>
            <a:r>
              <a:rPr lang="en-IN" sz="2000" b="1" dirty="0"/>
              <a:t>MANAGERIAL </a:t>
            </a:r>
            <a:r>
              <a:rPr lang="en-IN" sz="2000" b="1" dirty="0" smtClean="0"/>
              <a:t>FUNCTION</a:t>
            </a:r>
          </a:p>
          <a:p>
            <a:r>
              <a:rPr lang="en-US" sz="2000" b="1" dirty="0"/>
              <a:t> </a:t>
            </a:r>
            <a:r>
              <a:rPr lang="en-US" sz="2000" b="1" dirty="0" smtClean="0"/>
              <a:t>               -  </a:t>
            </a:r>
            <a:r>
              <a:rPr lang="en-US" sz="2000" dirty="0" smtClean="0"/>
              <a:t>generally performed at the top or middle level of management.it involves decision making.</a:t>
            </a:r>
            <a:endParaRPr lang="en-IN" sz="2000" b="1" dirty="0" smtClean="0"/>
          </a:p>
          <a:p>
            <a:pPr marL="342900" indent="-342900">
              <a:buAutoNum type="alphaLcParenR"/>
            </a:pPr>
            <a:r>
              <a:rPr lang="en-IN" sz="2000" dirty="0" smtClean="0"/>
              <a:t>Planning</a:t>
            </a:r>
            <a:endParaRPr lang="en-IN" sz="2000" dirty="0"/>
          </a:p>
          <a:p>
            <a:pPr marL="342900" indent="-342900">
              <a:buAutoNum type="alphaLcParenR"/>
            </a:pPr>
            <a:r>
              <a:rPr lang="en-IN" sz="2000" dirty="0" smtClean="0"/>
              <a:t>Organising</a:t>
            </a:r>
          </a:p>
          <a:p>
            <a:pPr marL="342900" indent="-342900">
              <a:buAutoNum type="alphaLcParenR"/>
            </a:pPr>
            <a:r>
              <a:rPr lang="en-IN" sz="2000" dirty="0" smtClean="0"/>
              <a:t>Directing</a:t>
            </a:r>
          </a:p>
          <a:p>
            <a:pPr marL="342900" indent="-342900">
              <a:buAutoNum type="alphaLcParenR"/>
            </a:pPr>
            <a:r>
              <a:rPr lang="en-IN" sz="2000" dirty="0" smtClean="0"/>
              <a:t>Controlling</a:t>
            </a:r>
          </a:p>
          <a:p>
            <a:endParaRPr lang="en-IN" sz="2000" b="1" dirty="0" smtClean="0"/>
          </a:p>
          <a:p>
            <a:r>
              <a:rPr lang="en-IN" sz="2000" b="1" dirty="0" smtClean="0"/>
              <a:t>OPERATIVE FUNCTIONS</a:t>
            </a:r>
          </a:p>
          <a:p>
            <a:r>
              <a:rPr lang="en-US" sz="2000" dirty="0"/>
              <a:t> </a:t>
            </a:r>
            <a:r>
              <a:rPr lang="en-US" sz="2000" dirty="0" smtClean="0"/>
              <a:t>           -generally performed at the middle or lower level of management and are in executive in nature ( i.e. brought into practice or implemented.)</a:t>
            </a:r>
            <a:endParaRPr lang="en-IN" sz="2000" dirty="0"/>
          </a:p>
          <a:p>
            <a:endParaRPr lang="en-IN" sz="2000" dirty="0" smtClean="0"/>
          </a:p>
          <a:p>
            <a:pPr marL="342900" indent="-342900">
              <a:buFont typeface="+mj-lt"/>
              <a:buAutoNum type="alphaLcParenR"/>
            </a:pPr>
            <a:r>
              <a:rPr lang="en-US" sz="2000" dirty="0" smtClean="0"/>
              <a:t>Procurement (or staffing)</a:t>
            </a:r>
          </a:p>
          <a:p>
            <a:pPr marL="342900" indent="-342900">
              <a:buFont typeface="+mj-lt"/>
              <a:buAutoNum type="alphaLcParenR"/>
            </a:pPr>
            <a:r>
              <a:rPr lang="en-US" sz="2000" dirty="0" smtClean="0"/>
              <a:t>Development (or training)</a:t>
            </a:r>
          </a:p>
          <a:p>
            <a:pPr marL="342900" indent="-342900">
              <a:buFont typeface="+mj-lt"/>
              <a:buAutoNum type="alphaLcParenR"/>
            </a:pPr>
            <a:r>
              <a:rPr lang="en-US" sz="2000" dirty="0" smtClean="0"/>
              <a:t>Compensation ( wages or salaries)</a:t>
            </a:r>
          </a:p>
          <a:p>
            <a:pPr marL="342900" indent="-342900">
              <a:buFont typeface="+mj-lt"/>
              <a:buAutoNum type="alphaLcParenR"/>
            </a:pPr>
            <a:r>
              <a:rPr lang="en-US" sz="2000" dirty="0" smtClean="0"/>
              <a:t>Integration (industrial relation)</a:t>
            </a:r>
          </a:p>
          <a:p>
            <a:pPr marL="342900" indent="-342900">
              <a:buFont typeface="+mj-lt"/>
              <a:buAutoNum type="alphaLcParenR"/>
            </a:pPr>
            <a:r>
              <a:rPr lang="en-US" sz="2000" dirty="0" smtClean="0"/>
              <a:t>Maintenance</a:t>
            </a:r>
          </a:p>
          <a:p>
            <a:endParaRPr lang="en-US" dirty="0" smtClean="0"/>
          </a:p>
          <a:p>
            <a:pPr marL="342900" indent="-342900">
              <a:buFont typeface="+mj-lt"/>
              <a:buAutoNum type="alphaLcParenR"/>
            </a:pPr>
            <a:endParaRPr lang="en-IN" dirty="0"/>
          </a:p>
        </p:txBody>
      </p:sp>
    </p:spTree>
    <p:extLst>
      <p:ext uri="{BB962C8B-B14F-4D97-AF65-F5344CB8AC3E}">
        <p14:creationId xmlns:p14="http://schemas.microsoft.com/office/powerpoint/2010/main" val="3229247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8496944" cy="5016758"/>
          </a:xfrm>
          <a:prstGeom prst="rect">
            <a:avLst/>
          </a:prstGeom>
        </p:spPr>
        <p:txBody>
          <a:bodyPr wrap="square">
            <a:spAutoFit/>
          </a:bodyPr>
          <a:lstStyle/>
          <a:p>
            <a:r>
              <a:rPr lang="en-IN" sz="2000" b="1" dirty="0"/>
              <a:t>PERSONNEL </a:t>
            </a:r>
            <a:r>
              <a:rPr lang="en-IN" sz="2000" b="1" dirty="0" smtClean="0"/>
              <a:t>MANAGEMENT</a:t>
            </a:r>
          </a:p>
          <a:p>
            <a:endParaRPr lang="en-IN" sz="2000" b="1" dirty="0"/>
          </a:p>
          <a:p>
            <a:r>
              <a:rPr lang="en-IN" sz="2000" b="1" dirty="0"/>
              <a:t>Meaning:- </a:t>
            </a:r>
            <a:r>
              <a:rPr lang="en-IN" sz="2000" dirty="0"/>
              <a:t>I</a:t>
            </a:r>
            <a:r>
              <a:rPr lang="en-IN" sz="2000" dirty="0" smtClean="0"/>
              <a:t>t </a:t>
            </a:r>
            <a:r>
              <a:rPr lang="en-IN" sz="2000" dirty="0"/>
              <a:t>is the process of Planning, organising, compensation, integration </a:t>
            </a:r>
            <a:r>
              <a:rPr lang="en-IN" sz="2000" dirty="0" smtClean="0"/>
              <a:t>&amp; maintenance of </a:t>
            </a:r>
            <a:r>
              <a:rPr lang="en-IN" sz="2000" dirty="0"/>
              <a:t>people for the purpose of contributing to </a:t>
            </a:r>
            <a:r>
              <a:rPr lang="en-IN" sz="2000" dirty="0" smtClean="0"/>
              <a:t>organisational, </a:t>
            </a:r>
            <a:r>
              <a:rPr lang="en-IN" sz="2000" dirty="0"/>
              <a:t>individual </a:t>
            </a:r>
            <a:r>
              <a:rPr lang="en-IN" sz="2000" dirty="0" smtClean="0"/>
              <a:t>&amp; societal </a:t>
            </a:r>
            <a:r>
              <a:rPr lang="en-IN" sz="2000" dirty="0"/>
              <a:t>goals</a:t>
            </a:r>
            <a:r>
              <a:rPr lang="en-IN" sz="2000" dirty="0" smtClean="0"/>
              <a:t>.</a:t>
            </a:r>
          </a:p>
          <a:p>
            <a:endParaRPr lang="en-IN" sz="2000" dirty="0"/>
          </a:p>
          <a:p>
            <a:r>
              <a:rPr lang="en-IN" sz="2000" b="1" dirty="0"/>
              <a:t>Personnel management can be defined as obtaining, using &amp; maintaining a </a:t>
            </a:r>
            <a:r>
              <a:rPr lang="en-IN" sz="2000" b="1" dirty="0" smtClean="0"/>
              <a:t>satisfied workforce.</a:t>
            </a:r>
          </a:p>
          <a:p>
            <a:endParaRPr lang="en-IN" sz="2000" dirty="0"/>
          </a:p>
          <a:p>
            <a:r>
              <a:rPr lang="en-IN" sz="2000" b="1" i="1" dirty="0"/>
              <a:t>Definition:- Acc. to </a:t>
            </a:r>
            <a:r>
              <a:rPr lang="en-IN" sz="2000" b="1" i="1" dirty="0" err="1"/>
              <a:t>Flippo</a:t>
            </a:r>
            <a:r>
              <a:rPr lang="en-IN" sz="2000" b="1" i="1" dirty="0"/>
              <a:t> “ personnel management is the planning, </a:t>
            </a:r>
            <a:r>
              <a:rPr lang="en-IN" sz="2000" b="1" i="1" dirty="0" smtClean="0"/>
              <a:t> organizing, compensation</a:t>
            </a:r>
            <a:r>
              <a:rPr lang="en-IN" sz="2000" b="1" i="1" dirty="0"/>
              <a:t>, integration &amp; maintenance of people </a:t>
            </a:r>
            <a:r>
              <a:rPr lang="en-IN" sz="2000" i="1" dirty="0"/>
              <a:t>for </a:t>
            </a:r>
            <a:r>
              <a:rPr lang="en-IN" sz="2000" b="1" i="1" dirty="0"/>
              <a:t>the purpose of contributing </a:t>
            </a:r>
            <a:r>
              <a:rPr lang="en-IN" sz="2000" b="1" i="1" dirty="0" smtClean="0"/>
              <a:t>to organisational</a:t>
            </a:r>
            <a:r>
              <a:rPr lang="en-IN" sz="2000" b="1" i="1" dirty="0"/>
              <a:t>, individual &amp; societal goals</a:t>
            </a:r>
            <a:r>
              <a:rPr lang="en-IN" sz="2000" i="1" dirty="0" smtClean="0"/>
              <a:t>.</a:t>
            </a:r>
          </a:p>
          <a:p>
            <a:endParaRPr lang="en-IN" sz="2000" dirty="0" smtClean="0"/>
          </a:p>
          <a:p>
            <a:r>
              <a:rPr lang="en-IN" sz="2000" dirty="0" err="1"/>
              <a:t>Acc</a:t>
            </a:r>
            <a:r>
              <a:rPr lang="en-IN" sz="2000" dirty="0"/>
              <a:t>, to </a:t>
            </a:r>
            <a:r>
              <a:rPr lang="en-IN" sz="2000" dirty="0" err="1"/>
              <a:t>Brech</a:t>
            </a:r>
            <a:r>
              <a:rPr lang="en-IN" sz="2000" dirty="0"/>
              <a:t> “ personnel management is that part which is primarily concerned </a:t>
            </a:r>
            <a:r>
              <a:rPr lang="en-IN" sz="2000" dirty="0" smtClean="0"/>
              <a:t>with human </a:t>
            </a:r>
            <a:r>
              <a:rPr lang="en-IN" sz="2000" dirty="0"/>
              <a:t>resources of organisation.</a:t>
            </a:r>
          </a:p>
        </p:txBody>
      </p:sp>
    </p:spTree>
    <p:extLst>
      <p:ext uri="{BB962C8B-B14F-4D97-AF65-F5344CB8AC3E}">
        <p14:creationId xmlns:p14="http://schemas.microsoft.com/office/powerpoint/2010/main" val="985337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Differences</a:t>
            </a:r>
            <a:endParaRPr lang="en-IN" b="1" dirty="0"/>
          </a:p>
        </p:txBody>
      </p:sp>
      <p:sp>
        <p:nvSpPr>
          <p:cNvPr id="4" name="Content Placeholder 3"/>
          <p:cNvSpPr>
            <a:spLocks noGrp="1"/>
          </p:cNvSpPr>
          <p:nvPr>
            <p:ph sz="quarter" idx="2"/>
          </p:nvPr>
        </p:nvSpPr>
        <p:spPr/>
        <p:txBody>
          <a:bodyPr>
            <a:normAutofit fontScale="85000" lnSpcReduction="10000"/>
          </a:bodyPr>
          <a:lstStyle/>
          <a:p>
            <a:r>
              <a:rPr lang="en-IN" dirty="0"/>
              <a:t>It is a traditional approach </a:t>
            </a:r>
            <a:endParaRPr lang="en-IN" dirty="0" smtClean="0"/>
          </a:p>
          <a:p>
            <a:r>
              <a:rPr lang="en-IN" dirty="0" smtClean="0"/>
              <a:t>It </a:t>
            </a:r>
            <a:r>
              <a:rPr lang="en-IN" dirty="0"/>
              <a:t>focuses on personnel </a:t>
            </a:r>
            <a:r>
              <a:rPr lang="en-IN" dirty="0" smtClean="0"/>
              <a:t>administration, employee welfare</a:t>
            </a:r>
            <a:r>
              <a:rPr lang="en-IN" dirty="0"/>
              <a:t>, &amp; labour relation</a:t>
            </a:r>
            <a:r>
              <a:rPr lang="en-IN" dirty="0" smtClean="0"/>
              <a:t>.</a:t>
            </a:r>
          </a:p>
          <a:p>
            <a:r>
              <a:rPr lang="en-IN" dirty="0"/>
              <a:t>It undertaken for employee </a:t>
            </a:r>
            <a:r>
              <a:rPr lang="en-IN" dirty="0" smtClean="0"/>
              <a:t>satisfaction.</a:t>
            </a:r>
          </a:p>
          <a:p>
            <a:r>
              <a:rPr lang="en-IN" dirty="0"/>
              <a:t>It focuses on increased production </a:t>
            </a:r>
            <a:r>
              <a:rPr lang="en-IN" dirty="0" smtClean="0"/>
              <a:t>&amp; satisfied employees.</a:t>
            </a:r>
          </a:p>
          <a:p>
            <a:r>
              <a:rPr lang="en-IN" dirty="0"/>
              <a:t>It is concerned with the </a:t>
            </a:r>
            <a:r>
              <a:rPr lang="en-IN" dirty="0" smtClean="0"/>
              <a:t>personnel manager.</a:t>
            </a:r>
          </a:p>
          <a:p>
            <a:r>
              <a:rPr lang="en-IN" dirty="0"/>
              <a:t>It is a routine function.</a:t>
            </a:r>
          </a:p>
        </p:txBody>
      </p:sp>
      <p:sp>
        <p:nvSpPr>
          <p:cNvPr id="6" name="Content Placeholder 5"/>
          <p:cNvSpPr>
            <a:spLocks noGrp="1"/>
          </p:cNvSpPr>
          <p:nvPr>
            <p:ph sz="quarter" idx="4"/>
          </p:nvPr>
        </p:nvSpPr>
        <p:spPr>
          <a:xfrm>
            <a:off x="4645025" y="2174874"/>
            <a:ext cx="4031431" cy="4206453"/>
          </a:xfrm>
        </p:spPr>
        <p:txBody>
          <a:bodyPr>
            <a:normAutofit fontScale="85000" lnSpcReduction="10000"/>
          </a:bodyPr>
          <a:lstStyle/>
          <a:p>
            <a:r>
              <a:rPr lang="en-IN" dirty="0"/>
              <a:t>It is modern approach </a:t>
            </a:r>
            <a:r>
              <a:rPr lang="en-IN" dirty="0" smtClean="0"/>
              <a:t> </a:t>
            </a:r>
          </a:p>
          <a:p>
            <a:r>
              <a:rPr lang="en-IN" dirty="0"/>
              <a:t>It focuses on acquisition, </a:t>
            </a:r>
            <a:r>
              <a:rPr lang="en-IN" dirty="0" smtClean="0"/>
              <a:t>development, motivation </a:t>
            </a:r>
            <a:r>
              <a:rPr lang="en-IN" dirty="0"/>
              <a:t>&amp; maintenance of HR in </a:t>
            </a:r>
            <a:r>
              <a:rPr lang="en-IN" dirty="0" smtClean="0"/>
              <a:t>the organisation.</a:t>
            </a:r>
          </a:p>
          <a:p>
            <a:r>
              <a:rPr lang="en-IN" dirty="0"/>
              <a:t>It undertaken for goal </a:t>
            </a:r>
            <a:r>
              <a:rPr lang="en-IN" dirty="0" smtClean="0"/>
              <a:t>achievement.</a:t>
            </a:r>
          </a:p>
          <a:p>
            <a:r>
              <a:rPr lang="en-IN" dirty="0"/>
              <a:t>It focuses on effectiveness, </a:t>
            </a:r>
            <a:r>
              <a:rPr lang="en-IN" dirty="0" smtClean="0"/>
              <a:t>culture, productivity </a:t>
            </a:r>
            <a:r>
              <a:rPr lang="en-IN" dirty="0"/>
              <a:t>&amp; employee’s </a:t>
            </a:r>
            <a:r>
              <a:rPr lang="en-IN" dirty="0" smtClean="0"/>
              <a:t>participation.</a:t>
            </a:r>
          </a:p>
          <a:p>
            <a:r>
              <a:rPr lang="en-IN" dirty="0"/>
              <a:t>It is concerned with all levels of </a:t>
            </a:r>
            <a:r>
              <a:rPr lang="en-IN" dirty="0" smtClean="0"/>
              <a:t>managers from </a:t>
            </a:r>
            <a:r>
              <a:rPr lang="en-IN" dirty="0"/>
              <a:t>top to bottom</a:t>
            </a:r>
            <a:r>
              <a:rPr lang="en-IN" dirty="0" smtClean="0"/>
              <a:t>.</a:t>
            </a:r>
          </a:p>
          <a:p>
            <a:r>
              <a:rPr lang="en-IN" dirty="0"/>
              <a:t>It is a strategic function.</a:t>
            </a:r>
            <a:endParaRPr lang="en-IN" dirty="0" smtClean="0"/>
          </a:p>
          <a:p>
            <a:endParaRPr lang="en-IN" dirty="0"/>
          </a:p>
        </p:txBody>
      </p:sp>
      <p:sp>
        <p:nvSpPr>
          <p:cNvPr id="3" name="Text Placeholder 2"/>
          <p:cNvSpPr>
            <a:spLocks noGrp="1"/>
          </p:cNvSpPr>
          <p:nvPr>
            <p:ph type="body" sz="quarter" idx="1"/>
          </p:nvPr>
        </p:nvSpPr>
        <p:spPr/>
        <p:txBody>
          <a:bodyPr>
            <a:normAutofit fontScale="92500"/>
          </a:bodyPr>
          <a:lstStyle/>
          <a:p>
            <a:r>
              <a:rPr lang="en-IN" dirty="0"/>
              <a:t>PERSONNEL MANAGEMENT</a:t>
            </a:r>
          </a:p>
        </p:txBody>
      </p:sp>
      <p:sp>
        <p:nvSpPr>
          <p:cNvPr id="5" name="Text Placeholder 4"/>
          <p:cNvSpPr>
            <a:spLocks noGrp="1"/>
          </p:cNvSpPr>
          <p:nvPr>
            <p:ph type="body" sz="quarter" idx="3"/>
          </p:nvPr>
        </p:nvSpPr>
        <p:spPr/>
        <p:txBody>
          <a:bodyPr/>
          <a:lstStyle/>
          <a:p>
            <a:pPr algn="ctr"/>
            <a:r>
              <a:rPr lang="en-IN" dirty="0"/>
              <a:t>HRM</a:t>
            </a:r>
          </a:p>
        </p:txBody>
      </p:sp>
    </p:spTree>
    <p:extLst>
      <p:ext uri="{BB962C8B-B14F-4D97-AF65-F5344CB8AC3E}">
        <p14:creationId xmlns:p14="http://schemas.microsoft.com/office/powerpoint/2010/main" val="27417478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HR </a:t>
            </a:r>
            <a:r>
              <a:rPr lang="en-US" sz="3200" dirty="0"/>
              <a:t>M</a:t>
            </a:r>
            <a:r>
              <a:rPr lang="en-US" sz="3200" dirty="0" smtClean="0"/>
              <a:t>anagers duties and Line Managers duties</a:t>
            </a:r>
            <a:endParaRPr lang="en-IN" sz="3200" dirty="0"/>
          </a:p>
        </p:txBody>
      </p:sp>
      <p:sp>
        <p:nvSpPr>
          <p:cNvPr id="3" name="Content Placeholder 2"/>
          <p:cNvSpPr>
            <a:spLocks noGrp="1"/>
          </p:cNvSpPr>
          <p:nvPr>
            <p:ph sz="quarter" idx="1"/>
          </p:nvPr>
        </p:nvSpPr>
        <p:spPr/>
        <p:txBody>
          <a:bodyPr>
            <a:normAutofit/>
          </a:bodyPr>
          <a:lstStyle/>
          <a:p>
            <a:pPr marL="0" indent="0">
              <a:buNone/>
            </a:pPr>
            <a:r>
              <a:rPr lang="en-US" sz="2000" dirty="0" smtClean="0"/>
              <a:t>HR managers duties</a:t>
            </a:r>
          </a:p>
          <a:p>
            <a:pPr>
              <a:buFont typeface="Wingdings" pitchFamily="2" charset="2"/>
              <a:buChar char="ü"/>
            </a:pPr>
            <a:r>
              <a:rPr lang="en-US" sz="2000" dirty="0" smtClean="0"/>
              <a:t>Correlating and planning to make the best use of the employee talent and skills</a:t>
            </a:r>
          </a:p>
          <a:p>
            <a:pPr>
              <a:buFont typeface="Wingdings" pitchFamily="2" charset="2"/>
              <a:buChar char="ü"/>
            </a:pPr>
            <a:r>
              <a:rPr lang="en-US" sz="2000" dirty="0" smtClean="0"/>
              <a:t>Administer the work of support staff and specialist of their team.</a:t>
            </a:r>
          </a:p>
          <a:p>
            <a:pPr>
              <a:buFont typeface="Wingdings" pitchFamily="2" charset="2"/>
              <a:buChar char="ü"/>
            </a:pPr>
            <a:r>
              <a:rPr lang="en-US" sz="2000" dirty="0" smtClean="0"/>
              <a:t>Building a relationship between employee and organizational management.</a:t>
            </a:r>
          </a:p>
          <a:p>
            <a:pPr>
              <a:buFont typeface="Wingdings" pitchFamily="2" charset="2"/>
              <a:buChar char="ü"/>
            </a:pPr>
            <a:r>
              <a:rPr lang="en-US" sz="2000" dirty="0" smtClean="0"/>
              <a:t>Guide in helping their team in recruiting and hiring the employees</a:t>
            </a:r>
          </a:p>
          <a:p>
            <a:pPr>
              <a:buFont typeface="Wingdings" pitchFamily="2" charset="2"/>
              <a:buChar char="ü"/>
            </a:pPr>
            <a:r>
              <a:rPr lang="en-US" sz="2000" dirty="0" smtClean="0"/>
              <a:t>Moderate and act on employee benefit programs.</a:t>
            </a:r>
          </a:p>
          <a:p>
            <a:pPr>
              <a:buFont typeface="Wingdings" pitchFamily="2" charset="2"/>
              <a:buChar char="ü"/>
            </a:pPr>
            <a:r>
              <a:rPr lang="en-US" sz="2000" dirty="0" smtClean="0"/>
              <a:t>Avoiding and solving different types of conflicts </a:t>
            </a:r>
          </a:p>
          <a:p>
            <a:pPr>
              <a:buFont typeface="Wingdings" pitchFamily="2" charset="2"/>
              <a:buChar char="ü"/>
            </a:pPr>
            <a:r>
              <a:rPr lang="en-US" sz="2000" dirty="0" smtClean="0"/>
              <a:t>Consulting with departments managers over important organizational issues.</a:t>
            </a:r>
          </a:p>
          <a:p>
            <a:pPr marL="0" indent="0">
              <a:buNone/>
            </a:pPr>
            <a:endParaRPr lang="en-US" sz="2000" dirty="0" smtClean="0"/>
          </a:p>
          <a:p>
            <a:endParaRPr lang="en-IN" dirty="0"/>
          </a:p>
        </p:txBody>
      </p:sp>
    </p:spTree>
    <p:extLst>
      <p:ext uri="{BB962C8B-B14F-4D97-AF65-F5344CB8AC3E}">
        <p14:creationId xmlns:p14="http://schemas.microsoft.com/office/powerpoint/2010/main" val="39546509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467600" cy="792088"/>
          </a:xfrm>
        </p:spPr>
        <p:txBody>
          <a:bodyPr>
            <a:normAutofit/>
          </a:bodyPr>
          <a:lstStyle/>
          <a:p>
            <a:pPr algn="ctr"/>
            <a:r>
              <a:rPr lang="en-US" sz="2800" b="1" dirty="0" smtClean="0"/>
              <a:t>Line managers duties</a:t>
            </a:r>
            <a:endParaRPr lang="en-IN" sz="2800" b="1" dirty="0"/>
          </a:p>
        </p:txBody>
      </p:sp>
      <p:sp>
        <p:nvSpPr>
          <p:cNvPr id="3" name="Content Placeholder 2"/>
          <p:cNvSpPr>
            <a:spLocks noGrp="1"/>
          </p:cNvSpPr>
          <p:nvPr>
            <p:ph sz="quarter" idx="1"/>
          </p:nvPr>
        </p:nvSpPr>
        <p:spPr>
          <a:xfrm>
            <a:off x="539552" y="1196752"/>
            <a:ext cx="8208912" cy="5256584"/>
          </a:xfrm>
        </p:spPr>
        <p:txBody>
          <a:bodyPr>
            <a:normAutofit fontScale="92500"/>
          </a:bodyPr>
          <a:lstStyle/>
          <a:p>
            <a:pPr>
              <a:buFont typeface="Wingdings" pitchFamily="2" charset="2"/>
              <a:buChar char="ü"/>
            </a:pPr>
            <a:r>
              <a:rPr lang="en-US" sz="2400" dirty="0" smtClean="0"/>
              <a:t>Recruiting and hiring talents</a:t>
            </a:r>
          </a:p>
          <a:p>
            <a:pPr>
              <a:buFont typeface="Wingdings" pitchFamily="2" charset="2"/>
              <a:buChar char="ü"/>
            </a:pPr>
            <a:r>
              <a:rPr lang="en-US" sz="2400" dirty="0" smtClean="0"/>
              <a:t>Providing training and support</a:t>
            </a:r>
          </a:p>
          <a:p>
            <a:pPr>
              <a:buFont typeface="Wingdings" pitchFamily="2" charset="2"/>
              <a:buChar char="ü"/>
            </a:pPr>
            <a:r>
              <a:rPr lang="en-US" sz="2400" dirty="0" smtClean="0"/>
              <a:t>Cross-training employees </a:t>
            </a:r>
          </a:p>
          <a:p>
            <a:pPr>
              <a:buFont typeface="Wingdings" pitchFamily="2" charset="2"/>
              <a:buChar char="ü"/>
            </a:pPr>
            <a:r>
              <a:rPr lang="en-US" sz="2400" dirty="0" smtClean="0"/>
              <a:t>Providing coaching and feedback to all team members</a:t>
            </a:r>
          </a:p>
          <a:p>
            <a:pPr>
              <a:buFont typeface="Wingdings" pitchFamily="2" charset="2"/>
              <a:buChar char="ü"/>
            </a:pPr>
            <a:r>
              <a:rPr lang="en-US" sz="2400" dirty="0" smtClean="0"/>
              <a:t>Communicating and ensuring understanding of functional goals</a:t>
            </a:r>
          </a:p>
          <a:p>
            <a:pPr>
              <a:buFont typeface="Wingdings" pitchFamily="2" charset="2"/>
              <a:buChar char="ü"/>
            </a:pPr>
            <a:r>
              <a:rPr lang="en-US" sz="2400" dirty="0" smtClean="0"/>
              <a:t>Measuring the performances of individuals and groups and monitoring the progress</a:t>
            </a:r>
          </a:p>
          <a:p>
            <a:pPr>
              <a:buFont typeface="Wingdings" pitchFamily="2" charset="2"/>
              <a:buChar char="ü"/>
            </a:pPr>
            <a:r>
              <a:rPr lang="en-US" sz="2400" dirty="0" smtClean="0"/>
              <a:t>Identifying the need for corrective action</a:t>
            </a:r>
          </a:p>
          <a:p>
            <a:pPr>
              <a:buFont typeface="Wingdings" pitchFamily="2" charset="2"/>
              <a:buChar char="ü"/>
            </a:pPr>
            <a:r>
              <a:rPr lang="en-US" sz="2400" dirty="0" smtClean="0"/>
              <a:t>Ensuring quality standards for all processes on their team</a:t>
            </a:r>
          </a:p>
          <a:p>
            <a:pPr>
              <a:buFont typeface="Wingdings" pitchFamily="2" charset="2"/>
              <a:buChar char="ü"/>
            </a:pPr>
            <a:r>
              <a:rPr lang="en-US" sz="2400" dirty="0" smtClean="0"/>
              <a:t>Engaging and coordinating with other line managers</a:t>
            </a:r>
          </a:p>
          <a:p>
            <a:pPr>
              <a:buFont typeface="Wingdings" pitchFamily="2" charset="2"/>
              <a:buChar char="ü"/>
            </a:pPr>
            <a:r>
              <a:rPr lang="en-US" sz="2400" dirty="0" smtClean="0"/>
              <a:t>Providing reports on productivity and other performance to senior management.</a:t>
            </a:r>
          </a:p>
          <a:p>
            <a:endParaRPr lang="en-US" sz="2400" dirty="0" smtClean="0"/>
          </a:p>
          <a:p>
            <a:endParaRPr lang="en-US" sz="2400" dirty="0" smtClean="0"/>
          </a:p>
          <a:p>
            <a:endParaRPr lang="en-US" sz="2400" dirty="0" smtClean="0"/>
          </a:p>
          <a:p>
            <a:endParaRPr lang="en-IN" sz="2400" dirty="0"/>
          </a:p>
        </p:txBody>
      </p:sp>
    </p:spTree>
    <p:extLst>
      <p:ext uri="{BB962C8B-B14F-4D97-AF65-F5344CB8AC3E}">
        <p14:creationId xmlns:p14="http://schemas.microsoft.com/office/powerpoint/2010/main" val="23906509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1086</TotalTime>
  <Words>1793</Words>
  <Application>Microsoft Office PowerPoint</Application>
  <PresentationFormat>On-screen Show (4:3)</PresentationFormat>
  <Paragraphs>262</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Cambria</vt:lpstr>
      <vt:lpstr>Century Schoolbook</vt:lpstr>
      <vt:lpstr>Courier New</vt:lpstr>
      <vt:lpstr>Times New Roman</vt:lpstr>
      <vt:lpstr>Wingdings</vt:lpstr>
      <vt:lpstr>Wingdings 2</vt:lpstr>
      <vt:lpstr>Oriel</vt:lpstr>
      <vt:lpstr>Introduction to Human Resource Management</vt:lpstr>
      <vt:lpstr>PowerPoint Presentation</vt:lpstr>
      <vt:lpstr>PowerPoint Presentation</vt:lpstr>
      <vt:lpstr>PowerPoint Presentation</vt:lpstr>
      <vt:lpstr>PowerPoint Presentation</vt:lpstr>
      <vt:lpstr>PowerPoint Presentation</vt:lpstr>
      <vt:lpstr>Differences</vt:lpstr>
      <vt:lpstr>HR Managers duties and Line Managers duties</vt:lpstr>
      <vt:lpstr>Line managers duties</vt:lpstr>
      <vt:lpstr>Job Analysis</vt:lpstr>
      <vt:lpstr>Job analysis - two products:</vt:lpstr>
      <vt:lpstr>Purpose of job analysis</vt:lpstr>
      <vt:lpstr>Job design</vt:lpstr>
      <vt:lpstr>approaches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office2</cp:lastModifiedBy>
  <cp:revision>59</cp:revision>
  <dcterms:created xsi:type="dcterms:W3CDTF">2022-03-21T03:37:40Z</dcterms:created>
  <dcterms:modified xsi:type="dcterms:W3CDTF">2023-01-13T07:16:42Z</dcterms:modified>
</cp:coreProperties>
</file>